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64"/>
  </p:notesMasterIdLst>
  <p:handoutMasterIdLst>
    <p:handoutMasterId r:id="rId65"/>
  </p:handoutMasterIdLst>
  <p:sldIdLst>
    <p:sldId id="528" r:id="rId2"/>
    <p:sldId id="535" r:id="rId3"/>
    <p:sldId id="536" r:id="rId4"/>
    <p:sldId id="543" r:id="rId5"/>
    <p:sldId id="544" r:id="rId6"/>
    <p:sldId id="545" r:id="rId7"/>
    <p:sldId id="546" r:id="rId8"/>
    <p:sldId id="573" r:id="rId9"/>
    <p:sldId id="574" r:id="rId10"/>
    <p:sldId id="586" r:id="rId11"/>
    <p:sldId id="575" r:id="rId12"/>
    <p:sldId id="585" r:id="rId13"/>
    <p:sldId id="576" r:id="rId14"/>
    <p:sldId id="579" r:id="rId15"/>
    <p:sldId id="577" r:id="rId16"/>
    <p:sldId id="578" r:id="rId17"/>
    <p:sldId id="580" r:id="rId18"/>
    <p:sldId id="587" r:id="rId19"/>
    <p:sldId id="537" r:id="rId20"/>
    <p:sldId id="538" r:id="rId21"/>
    <p:sldId id="540" r:id="rId22"/>
    <p:sldId id="539" r:id="rId23"/>
    <p:sldId id="541" r:id="rId24"/>
    <p:sldId id="542" r:id="rId25"/>
    <p:sldId id="547" r:id="rId26"/>
    <p:sldId id="532" r:id="rId27"/>
    <p:sldId id="533" r:id="rId28"/>
    <p:sldId id="551" r:id="rId29"/>
    <p:sldId id="552" r:id="rId30"/>
    <p:sldId id="553" r:id="rId31"/>
    <p:sldId id="558" r:id="rId32"/>
    <p:sldId id="554" r:id="rId33"/>
    <p:sldId id="559" r:id="rId34"/>
    <p:sldId id="556" r:id="rId35"/>
    <p:sldId id="557" r:id="rId36"/>
    <p:sldId id="581" r:id="rId37"/>
    <p:sldId id="583" r:id="rId38"/>
    <p:sldId id="588" r:id="rId39"/>
    <p:sldId id="590" r:id="rId40"/>
    <p:sldId id="582" r:id="rId41"/>
    <p:sldId id="589" r:id="rId42"/>
    <p:sldId id="584" r:id="rId43"/>
    <p:sldId id="562" r:id="rId44"/>
    <p:sldId id="563" r:id="rId45"/>
    <p:sldId id="564" r:id="rId46"/>
    <p:sldId id="572" r:id="rId47"/>
    <p:sldId id="565" r:id="rId48"/>
    <p:sldId id="571" r:id="rId49"/>
    <p:sldId id="566" r:id="rId50"/>
    <p:sldId id="570" r:id="rId51"/>
    <p:sldId id="569" r:id="rId52"/>
    <p:sldId id="567" r:id="rId53"/>
    <p:sldId id="534" r:id="rId54"/>
    <p:sldId id="548" r:id="rId55"/>
    <p:sldId id="530" r:id="rId56"/>
    <p:sldId id="529" r:id="rId57"/>
    <p:sldId id="531" r:id="rId58"/>
    <p:sldId id="549" r:id="rId59"/>
    <p:sldId id="550" r:id="rId60"/>
    <p:sldId id="555" r:id="rId61"/>
    <p:sldId id="560" r:id="rId62"/>
    <p:sldId id="561" r:id="rId63"/>
  </p:sldIdLst>
  <p:sldSz cx="9144000" cy="6858000" type="screen4x3"/>
  <p:notesSz cx="6858000" cy="91805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00"/>
    <a:srgbClr val="33CC33"/>
    <a:srgbClr val="BEBA00"/>
    <a:srgbClr val="B0AC00"/>
    <a:srgbClr val="CCCC00"/>
    <a:srgbClr val="99CC00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 autoAdjust="0"/>
    <p:restoredTop sz="94486" autoAdjust="0"/>
  </p:normalViewPr>
  <p:slideViewPr>
    <p:cSldViewPr>
      <p:cViewPr varScale="1">
        <p:scale>
          <a:sx n="108" d="100"/>
          <a:sy n="108" d="100"/>
        </p:scale>
        <p:origin x="18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fld id="{36C396CA-950D-344D-B4C5-3A1E5340658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12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5063" y="688975"/>
            <a:ext cx="4589462" cy="3441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60863"/>
            <a:ext cx="5029200" cy="413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fld id="{AEF58264-7278-BB44-BE84-A33A05F1F7A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027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4099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4100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101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4102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3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2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3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4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5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6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7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8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9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0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1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2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3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4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5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6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7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8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9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0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1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2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3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4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5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6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7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8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9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0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1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2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3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4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5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6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7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8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9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0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1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2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153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54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4155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6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7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8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59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4160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1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2" name="Arc 66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163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164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165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4166" name="Rectangle 7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167" name="Rectangle 7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4E372937-73E8-4C48-9F37-65ED8F168A4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3C0F1C-9F71-9440-917D-26A727F394D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7121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AF1C166-2FC6-F44B-B8FB-15E392AE9F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84418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02AC6FA-BBEF-3944-90B4-B54292E6EC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5428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38200" y="1905000"/>
            <a:ext cx="77724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9B445DF-6FB0-A148-8769-4CF6F7BE3B9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9308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0EF855E-FBE0-234B-B9C4-4C6A15AB49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7627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8B012D0-4611-9B4E-A698-CE28E8455B0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6585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0158E3-0B0E-8F4B-9138-09671F813CD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6384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29050FA-74BC-0E41-A3AD-895455B929F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9878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6A8200B-3C5B-7847-9C6D-54116F9F08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1057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F84D792-FA7B-B842-9B6B-1B3377D759B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2012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F387D03-BBFB-164E-881A-3BCB8BF371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4968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926671E-7A86-FE42-AEF5-D170409809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1779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026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3075" name="Group 1027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3076" name="Group 1028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3077" name="Line 1029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8" name="Line 1030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9" name="Line 1031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0" name="Line 1032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1" name="Line 1033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2" name="Line 1034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3" name="Line 1035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4" name="Line 1036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5" name="Line 1037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6" name="Line 1038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7" name="Line 1039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8" name="Line 1040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9" name="Line 1041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0" name="Line 1042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1" name="Line 1043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2" name="Line 1044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3" name="Line 1045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4" name="Line 1046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5" name="Line 1047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6" name="Line 1048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7" name="Line 1049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8" name="Line 1050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099" name="Group 1051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3100" name="Line 1052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1" name="Line 1053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2" name="Line 1054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3" name="Line 1055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4" name="Line 1056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5" name="Line 1057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6" name="Line 1058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7" name="Line 1059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8" name="Line 1060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9" name="Line 1061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0" name="Line 1062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1" name="Line 1063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2" name="Line 1064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3" name="Line 1065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4" name="Line 1066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5" name="Line 1067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6" name="Line 1068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7" name="Line 1069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8" name="Line 1070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9" name="Line 1071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0" name="Line 1072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1" name="Line 1073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2" name="Line 1074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3" name="Line 1075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4" name="Line 1076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5" name="Line 1077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6" name="Line 1078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7" name="Line 1079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8" name="Line 1080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129" name="Rectangle 1081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0" name="Line 1082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35" name="Rectangle 1087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136" name="Rectangle 1088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38" name="Rectangle 109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3139" name="Rectangle 109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4090A5FB-7CC4-9E4C-9852-9865FA6EE38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/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charset="0"/>
        <a:buBlip>
          <a:blip r:embed="rId15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charset="0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charset="0"/>
        <a:buChar char="w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chitectingSoftware/CS575-SoftwareDesign/tree/master/Lectures/Architecture-Documentation-Demo/do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sunset.usc.edu/classes/cs578_2004/April6b.pdf" TargetMode="External"/><Relationship Id="rId2" Type="http://schemas.openxmlformats.org/officeDocument/2006/relationships/hyperlink" Target="http://www.ii.uib.no/~rolfwr/thesisdoc/main1.htm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umlcenter.visual-paradigm.com/umlresources/obje_11.pdf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4F502C0A-2FDC-9940-B112-6D5742E1B680}" type="slidenum">
              <a:rPr lang="en-US"/>
              <a:pPr/>
              <a:t>1</a:t>
            </a:fld>
            <a:endParaRPr lang="en-US"/>
          </a:p>
        </p:txBody>
      </p:sp>
      <p:sp>
        <p:nvSpPr>
          <p:cNvPr id="518150" name="Text Box 6"/>
          <p:cNvSpPr txBox="1">
            <a:spLocks noGrp="1" noChangeArrowheads="1"/>
          </p:cNvSpPr>
          <p:nvPr>
            <p:ph type="ctrTitle"/>
          </p:nvPr>
        </p:nvSpPr>
        <p:spPr>
          <a:xfrm>
            <a:off x="990600" y="1905000"/>
            <a:ext cx="7772400" cy="1143000"/>
          </a:xfrm>
          <a:noFill/>
          <a:ln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algn="ctr" eaLnBrk="0" hangingPunct="0"/>
            <a:r>
              <a:rPr kumimoji="1" lang="en-US" sz="3200" dirty="0"/>
              <a:t>Modeling Software Architectures - </a:t>
            </a:r>
            <a:br>
              <a:rPr kumimoji="1" lang="en-US" sz="3200" dirty="0"/>
            </a:br>
            <a:r>
              <a:rPr kumimoji="1" lang="en-US" sz="3200" dirty="0"/>
              <a:t>ADLs, UML and </a:t>
            </a:r>
            <a:r>
              <a:rPr kumimoji="1" lang="en-US" sz="3200"/>
              <a:t>Other Notations</a:t>
            </a:r>
            <a:endParaRPr kumimoji="1" lang="en-US" sz="3200" dirty="0"/>
          </a:p>
        </p:txBody>
      </p:sp>
      <p:sp>
        <p:nvSpPr>
          <p:cNvPr id="518151" name="Rectangle 7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Brian Mitchell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10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is about documenting design decisions!</a:t>
            </a:r>
          </a:p>
        </p:txBody>
      </p:sp>
      <p:sp>
        <p:nvSpPr>
          <p:cNvPr id="6809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62000" y="1524000"/>
            <a:ext cx="8153400" cy="4114800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/>
              <a:t>model</a:t>
            </a:r>
            <a:r>
              <a:rPr lang="en-US" sz="2400" dirty="0"/>
              <a:t> is an </a:t>
            </a:r>
            <a:r>
              <a:rPr lang="en-US" sz="2400" b="1" dirty="0"/>
              <a:t>artifact</a:t>
            </a:r>
            <a:r>
              <a:rPr lang="en-US" sz="2400" dirty="0"/>
              <a:t> that captures a number of different design decisions used to establish the overall system architecture</a:t>
            </a:r>
          </a:p>
          <a:p>
            <a:pPr lvl="1"/>
            <a:r>
              <a:rPr lang="en-US" sz="2000" dirty="0"/>
              <a:t>This activity takes time and costs money so picking what to model becomes a critical activity</a:t>
            </a:r>
          </a:p>
          <a:p>
            <a:r>
              <a:rPr lang="en-US" sz="2400" dirty="0"/>
              <a:t>Key things to consider when modeling</a:t>
            </a:r>
          </a:p>
          <a:p>
            <a:pPr lvl="1"/>
            <a:r>
              <a:rPr lang="en-US" sz="2000" dirty="0"/>
              <a:t>What architectural decisions and concepts should be modeled,</a:t>
            </a:r>
          </a:p>
          <a:p>
            <a:pPr lvl="1"/>
            <a:r>
              <a:rPr lang="en-US" sz="2000" dirty="0"/>
              <a:t>At what level of detail, and</a:t>
            </a:r>
          </a:p>
          <a:p>
            <a:pPr lvl="1"/>
            <a:r>
              <a:rPr lang="en-US" sz="2000" dirty="0"/>
              <a:t>With how much rigor or formality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6463278"/>
            <a:ext cx="769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Adapted From Software Architecture, Foundations, Theory and Practice</a:t>
            </a:r>
          </a:p>
        </p:txBody>
      </p:sp>
    </p:spTree>
    <p:extLst>
      <p:ext uri="{BB962C8B-B14F-4D97-AF65-F5344CB8AC3E}">
        <p14:creationId xmlns:p14="http://schemas.microsoft.com/office/powerpoint/2010/main" val="135161626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11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document in a model?</a:t>
            </a:r>
          </a:p>
        </p:txBody>
      </p:sp>
      <p:sp>
        <p:nvSpPr>
          <p:cNvPr id="6809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62000" y="1752600"/>
            <a:ext cx="2590800" cy="2895600"/>
          </a:xfrm>
        </p:spPr>
        <p:txBody>
          <a:bodyPr/>
          <a:lstStyle/>
          <a:p>
            <a:r>
              <a:rPr lang="en-US" sz="2400" dirty="0"/>
              <a:t>Components</a:t>
            </a:r>
          </a:p>
          <a:p>
            <a:r>
              <a:rPr lang="en-US" sz="2400" dirty="0"/>
              <a:t>Connectors</a:t>
            </a:r>
            <a:endParaRPr lang="en-US" sz="2000" dirty="0"/>
          </a:p>
          <a:p>
            <a:r>
              <a:rPr lang="en-US" sz="2400" dirty="0"/>
              <a:t>Interfaces </a:t>
            </a:r>
            <a:br>
              <a:rPr lang="en-US" sz="2400" dirty="0"/>
            </a:br>
            <a:r>
              <a:rPr lang="en-US" sz="2400" dirty="0"/>
              <a:t>(including constraints)</a:t>
            </a:r>
          </a:p>
          <a:p>
            <a:r>
              <a:rPr lang="en-US" sz="2400" dirty="0"/>
              <a:t>Decisions and Rational</a:t>
            </a:r>
          </a:p>
          <a:p>
            <a:r>
              <a:rPr lang="en-US" sz="2400" dirty="0"/>
              <a:t>Structural, Runtime and Behavioral Constraints</a:t>
            </a:r>
            <a:endParaRPr lang="en-US" sz="2000" dirty="0"/>
          </a:p>
        </p:txBody>
      </p:sp>
      <p:pic>
        <p:nvPicPr>
          <p:cNvPr id="2" name="Picture 1" descr="MVCwithPatterns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681354"/>
            <a:ext cx="4953000" cy="31401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1000" y="5105400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Remind you of the definition of software architecture?</a:t>
            </a:r>
          </a:p>
        </p:txBody>
      </p:sp>
      <p:sp>
        <p:nvSpPr>
          <p:cNvPr id="7" name="Left Arrow 6"/>
          <p:cNvSpPr/>
          <p:nvPr/>
        </p:nvSpPr>
        <p:spPr bwMode="auto">
          <a:xfrm>
            <a:off x="3352800" y="5334000"/>
            <a:ext cx="685800" cy="457200"/>
          </a:xfrm>
          <a:prstGeom prst="leftArrow">
            <a:avLst>
              <a:gd name="adj1" fmla="val 50000"/>
              <a:gd name="adj2" fmla="val 10910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13139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12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models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5600" y="275933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Reason for Modeling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9400" y="1480751"/>
            <a:ext cx="365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To experiment</a:t>
            </a:r>
          </a:p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To clarify</a:t>
            </a:r>
          </a:p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To understand</a:t>
            </a:r>
          </a:p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To analyze</a:t>
            </a:r>
          </a:p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To evaluate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00" y="453252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 to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19800" y="453252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to Model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49530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Structure</a:t>
            </a:r>
          </a:p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Transformations</a:t>
            </a:r>
          </a:p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State</a:t>
            </a:r>
          </a:p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Inputs and Outputs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4000" y="4952999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Textual</a:t>
            </a:r>
          </a:p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Graphical</a:t>
            </a:r>
          </a:p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Formal / Mathematical</a:t>
            </a:r>
          </a:p>
        </p:txBody>
      </p:sp>
      <p:cxnSp>
        <p:nvCxnSpPr>
          <p:cNvPr id="8" name="Straight Arrow Connector 7"/>
          <p:cNvCxnSpPr>
            <a:stCxn id="6" idx="2"/>
            <a:endCxn id="10" idx="0"/>
          </p:cNvCxnSpPr>
          <p:nvPr/>
        </p:nvCxnSpPr>
        <p:spPr bwMode="auto">
          <a:xfrm flipH="1">
            <a:off x="1905000" y="3220995"/>
            <a:ext cx="2819400" cy="131153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>
            <a:stCxn id="6" idx="2"/>
            <a:endCxn id="11" idx="0"/>
          </p:cNvCxnSpPr>
          <p:nvPr/>
        </p:nvCxnSpPr>
        <p:spPr bwMode="auto">
          <a:xfrm>
            <a:off x="4724400" y="3220995"/>
            <a:ext cx="2476500" cy="131153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10" idx="3"/>
            <a:endCxn id="11" idx="1"/>
          </p:cNvCxnSpPr>
          <p:nvPr/>
        </p:nvCxnSpPr>
        <p:spPr bwMode="auto">
          <a:xfrm>
            <a:off x="3124200" y="4763358"/>
            <a:ext cx="28956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TextBox 25"/>
          <p:cNvSpPr txBox="1"/>
          <p:nvPr/>
        </p:nvSpPr>
        <p:spPr>
          <a:xfrm>
            <a:off x="152400" y="6463278"/>
            <a:ext cx="769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Adapted From: https://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www.cl.cam.ac.uk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/teaching/1112/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SWDesign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/softwaredesign01.pdf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57035" y="3810000"/>
            <a:ext cx="2762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What is the purpose of the model, and </a:t>
            </a:r>
            <a:r>
              <a:rPr lang="en-US" sz="1600" b="1"/>
              <a:t>who is the model for?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275688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13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What are some of the key aspects of this model?</a:t>
            </a:r>
          </a:p>
        </p:txBody>
      </p:sp>
      <p:pic>
        <p:nvPicPr>
          <p:cNvPr id="8" name="Picture 7" descr="CS575 SOA R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00200"/>
            <a:ext cx="8077200" cy="468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6843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14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different views – Static and Dynamic</a:t>
            </a:r>
          </a:p>
        </p:txBody>
      </p:sp>
      <p:sp>
        <p:nvSpPr>
          <p:cNvPr id="6809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62000" y="1524000"/>
            <a:ext cx="8153400" cy="4114800"/>
          </a:xfrm>
        </p:spPr>
        <p:txBody>
          <a:bodyPr/>
          <a:lstStyle/>
          <a:p>
            <a:r>
              <a:rPr lang="en-US" sz="2400" dirty="0"/>
              <a:t>Static models describe the structure of the system</a:t>
            </a:r>
          </a:p>
          <a:p>
            <a:pPr lvl="1"/>
            <a:r>
              <a:rPr lang="en-US" sz="2000" dirty="0"/>
              <a:t>These structures generally do not change over time</a:t>
            </a:r>
          </a:p>
          <a:p>
            <a:pPr lvl="1"/>
            <a:r>
              <a:rPr lang="en-US" sz="2000" dirty="0"/>
              <a:t>Capture the topology of the system components:</a:t>
            </a:r>
          </a:p>
          <a:p>
            <a:pPr lvl="2"/>
            <a:r>
              <a:rPr lang="en-US" sz="1600" dirty="0"/>
              <a:t>can be software component relations – uses/inherits</a:t>
            </a:r>
          </a:p>
          <a:p>
            <a:pPr lvl="2"/>
            <a:r>
              <a:rPr lang="en-US" sz="1600" dirty="0"/>
              <a:t>Can be runtime component relations – sends message to over HTTP</a:t>
            </a:r>
          </a:p>
          <a:p>
            <a:pPr lvl="2"/>
            <a:r>
              <a:rPr lang="en-US" sz="1600" dirty="0"/>
              <a:t>Can be deployment component relation – this software is deployed to this server…</a:t>
            </a:r>
          </a:p>
          <a:p>
            <a:r>
              <a:rPr lang="en-US" sz="2400" dirty="0"/>
              <a:t>Dynamic models capture the behavior of the system during runtime</a:t>
            </a:r>
          </a:p>
          <a:p>
            <a:pPr lvl="1"/>
            <a:r>
              <a:rPr lang="en-US" sz="2000" dirty="0"/>
              <a:t>The important thing to capture is change is being managed over time</a:t>
            </a:r>
          </a:p>
          <a:p>
            <a:pPr lvl="1"/>
            <a:r>
              <a:rPr lang="en-US" sz="2000" dirty="0"/>
              <a:t>State of the components</a:t>
            </a:r>
          </a:p>
          <a:p>
            <a:pPr lvl="1"/>
            <a:r>
              <a:rPr lang="en-US" sz="2000" dirty="0"/>
              <a:t>Data flow over the connectors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256774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15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Model View (Example: </a:t>
            </a:r>
            <a:r>
              <a:rPr lang="en-US" dirty="0" err="1"/>
              <a:t>oAuth</a:t>
            </a:r>
            <a:r>
              <a:rPr lang="en-US" dirty="0"/>
              <a:t>)</a:t>
            </a:r>
          </a:p>
        </p:txBody>
      </p:sp>
      <p:pic>
        <p:nvPicPr>
          <p:cNvPr id="9" name="Picture 8" descr="oAuthSturctu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1689100"/>
            <a:ext cx="7353300" cy="3479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5341203"/>
            <a:ext cx="830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Is this view useful to discuss the components associated with managing the </a:t>
            </a:r>
            <a:r>
              <a:rPr lang="en-US" sz="2000" b="1" dirty="0" err="1"/>
              <a:t>oAuth</a:t>
            </a:r>
            <a:r>
              <a:rPr lang="en-US" sz="2000" b="1" dirty="0"/>
              <a:t> protocol (functional and non-functional)?</a:t>
            </a:r>
          </a:p>
        </p:txBody>
      </p:sp>
    </p:spTree>
    <p:extLst>
      <p:ext uri="{BB962C8B-B14F-4D97-AF65-F5344CB8AC3E}">
        <p14:creationId xmlns:p14="http://schemas.microsoft.com/office/powerpoint/2010/main" val="139595375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90600"/>
            <a:ext cx="7086600" cy="4495800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3400" y="228600"/>
            <a:ext cx="8153400" cy="609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charset="0"/>
                <a:ea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charset="0"/>
                <a:ea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charset="0"/>
                <a:ea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charset="0"/>
                <a:ea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dirty="0"/>
              <a:t>Dynamic Model View (Example: </a:t>
            </a:r>
            <a:r>
              <a:rPr lang="en-US" dirty="0" err="1"/>
              <a:t>oAuth</a:t>
            </a:r>
            <a:r>
              <a:rPr lang="en-US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5464314"/>
            <a:ext cx="830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Is this view useful to discuss how the components implementing the </a:t>
            </a:r>
            <a:r>
              <a:rPr lang="en-US" sz="2000" b="1" dirty="0" err="1"/>
              <a:t>oAuth</a:t>
            </a:r>
            <a:r>
              <a:rPr lang="en-US" sz="2000" b="1" dirty="0"/>
              <a:t> protocol work together?</a:t>
            </a:r>
          </a:p>
        </p:txBody>
      </p:sp>
    </p:spTree>
    <p:extLst>
      <p:ext uri="{BB962C8B-B14F-4D97-AF65-F5344CB8AC3E}">
        <p14:creationId xmlns:p14="http://schemas.microsoft.com/office/powerpoint/2010/main" val="380835624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17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r>
              <a:rPr lang="en-US" dirty="0"/>
              <a:t>Possible problems using multiple views to model software architectures</a:t>
            </a:r>
          </a:p>
        </p:txBody>
      </p:sp>
      <p:sp>
        <p:nvSpPr>
          <p:cNvPr id="6809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09600" y="1676400"/>
            <a:ext cx="8382000" cy="4114800"/>
          </a:xfrm>
        </p:spPr>
        <p:txBody>
          <a:bodyPr/>
          <a:lstStyle/>
          <a:p>
            <a:r>
              <a:rPr lang="en-US" sz="2000" dirty="0"/>
              <a:t>Modeling a realistic software architecture using a single view is not practical</a:t>
            </a:r>
          </a:p>
          <a:p>
            <a:pPr lvl="1"/>
            <a:r>
              <a:rPr lang="en-US" sz="1800" dirty="0"/>
              <a:t>Too complex</a:t>
            </a:r>
          </a:p>
          <a:p>
            <a:pPr lvl="1"/>
            <a:r>
              <a:rPr lang="en-US" sz="1800" dirty="0"/>
              <a:t>Different concerns that don</a:t>
            </a:r>
            <a:r>
              <a:rPr lang="fr-FR" sz="1800" dirty="0"/>
              <a:t>’</a:t>
            </a:r>
            <a:r>
              <a:rPr lang="en-US" sz="1800" dirty="0"/>
              <a:t>t belong together – static, dynamic, deployment </a:t>
            </a:r>
          </a:p>
          <a:p>
            <a:r>
              <a:rPr lang="en-US" sz="2000" dirty="0"/>
              <a:t>Key challenge is to ensure that all of the different views are consistent</a:t>
            </a:r>
          </a:p>
          <a:p>
            <a:pPr lvl="1"/>
            <a:r>
              <a:rPr lang="en-US" sz="1800" dirty="0"/>
              <a:t>Might be hard to find these issues</a:t>
            </a:r>
          </a:p>
          <a:p>
            <a:pPr lvl="2"/>
            <a:r>
              <a:rPr lang="en-US" sz="1400" b="1" dirty="0"/>
              <a:t>Direct</a:t>
            </a:r>
            <a:r>
              <a:rPr lang="en-US" sz="1400" dirty="0"/>
              <a:t> – one diagram states two servers, another states three servers</a:t>
            </a:r>
          </a:p>
          <a:p>
            <a:pPr lvl="2"/>
            <a:r>
              <a:rPr lang="en-US" sz="1400" b="1" dirty="0"/>
              <a:t>Indirect</a:t>
            </a:r>
            <a:r>
              <a:rPr lang="en-US" sz="1400" dirty="0"/>
              <a:t> – one view is at a higher level than another and the refinement introduced inconsistencies </a:t>
            </a:r>
          </a:p>
          <a:p>
            <a:pPr lvl="2"/>
            <a:r>
              <a:rPr lang="en-US" sz="1400" b="1" dirty="0"/>
              <a:t>Structure </a:t>
            </a:r>
            <a:r>
              <a:rPr lang="en-US" sz="1400" b="1" dirty="0" err="1"/>
              <a:t>vs</a:t>
            </a:r>
            <a:r>
              <a:rPr lang="en-US" sz="1400" b="1" dirty="0"/>
              <a:t> Dynamic </a:t>
            </a:r>
            <a:r>
              <a:rPr lang="en-US" sz="1400" dirty="0"/>
              <a:t>– structures don</a:t>
            </a:r>
            <a:r>
              <a:rPr lang="fr-FR" sz="1400" dirty="0"/>
              <a:t>’</a:t>
            </a:r>
            <a:r>
              <a:rPr lang="en-US" sz="1400" dirty="0"/>
              <a:t>t support dynamic requirements</a:t>
            </a:r>
          </a:p>
          <a:p>
            <a:pPr lvl="2"/>
            <a:r>
              <a:rPr lang="en-US" sz="1400" b="1" dirty="0"/>
              <a:t>Functional </a:t>
            </a:r>
            <a:r>
              <a:rPr lang="en-US" sz="1400" b="1" dirty="0" err="1"/>
              <a:t>vs</a:t>
            </a:r>
            <a:r>
              <a:rPr lang="en-US" sz="1400" b="1" dirty="0"/>
              <a:t> Non-Functional </a:t>
            </a:r>
            <a:r>
              <a:rPr lang="en-US" sz="1400" dirty="0"/>
              <a:t>– The structure does not support the non-functional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215533301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18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r>
              <a:rPr lang="en-US" dirty="0"/>
              <a:t>Modeling (Documentation) Objectives</a:t>
            </a:r>
          </a:p>
        </p:txBody>
      </p:sp>
      <p:sp>
        <p:nvSpPr>
          <p:cNvPr id="6809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382000" cy="4114800"/>
          </a:xfrm>
        </p:spPr>
        <p:txBody>
          <a:bodyPr/>
          <a:lstStyle/>
          <a:p>
            <a:r>
              <a:rPr lang="en-US" dirty="0"/>
              <a:t>Useful now, represents the best knowledge of key architecture and design decisions</a:t>
            </a:r>
          </a:p>
          <a:p>
            <a:r>
              <a:rPr lang="en-US" dirty="0"/>
              <a:t>Is contextual to the key problems or design decisions that need to be made</a:t>
            </a:r>
          </a:p>
          <a:p>
            <a:r>
              <a:rPr lang="en-US" dirty="0"/>
              <a:t>Is appropriate to a targeted stakeholder</a:t>
            </a:r>
          </a:p>
          <a:p>
            <a:r>
              <a:rPr lang="en-US" dirty="0"/>
              <a:t>As little as possible, documentation requires maintenance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8255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19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Describing Architectures</a:t>
            </a:r>
          </a:p>
        </p:txBody>
      </p:sp>
      <p:sp>
        <p:nvSpPr>
          <p:cNvPr id="6809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7772400" cy="4114800"/>
          </a:xfrm>
        </p:spPr>
        <p:txBody>
          <a:bodyPr/>
          <a:lstStyle/>
          <a:p>
            <a:r>
              <a:rPr lang="en-US" dirty="0"/>
              <a:t>Formal Approaches</a:t>
            </a:r>
          </a:p>
          <a:p>
            <a:pPr lvl="1"/>
            <a:r>
              <a:rPr lang="en-US" dirty="0"/>
              <a:t>Architectural Description Languages</a:t>
            </a:r>
          </a:p>
          <a:p>
            <a:pPr lvl="1"/>
            <a:r>
              <a:rPr lang="en-US" dirty="0"/>
              <a:t>Many to date</a:t>
            </a:r>
          </a:p>
          <a:p>
            <a:r>
              <a:rPr lang="en-US" dirty="0"/>
              <a:t>Informal Approaches</a:t>
            </a:r>
          </a:p>
          <a:p>
            <a:pPr lvl="1"/>
            <a:r>
              <a:rPr lang="en-US" dirty="0"/>
              <a:t>UML Notation – Simple and known by a broader community</a:t>
            </a:r>
          </a:p>
          <a:p>
            <a:pPr lvl="2"/>
            <a:r>
              <a:rPr lang="en-US" dirty="0"/>
              <a:t>UML is missing architecture semantics </a:t>
            </a:r>
          </a:p>
          <a:p>
            <a:pPr lvl="1"/>
            <a:r>
              <a:rPr lang="en-US" dirty="0"/>
              <a:t>Lines and Boxes with natural English</a:t>
            </a:r>
          </a:p>
          <a:p>
            <a:pPr lvl="1"/>
            <a:r>
              <a:rPr lang="en-US" dirty="0"/>
              <a:t>Other Notations – C4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6BAAA4-86AA-094F-8392-53A9DE78F34B}" type="slidenum">
              <a:rPr lang="en-US"/>
              <a:pPr/>
              <a:t>2</a:t>
            </a:fld>
            <a:endParaRPr lang="en-US"/>
          </a:p>
        </p:txBody>
      </p:sp>
      <p:sp>
        <p:nvSpPr>
          <p:cNvPr id="67584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Architecture to Design</a:t>
            </a:r>
          </a:p>
        </p:txBody>
      </p:sp>
      <p:pic>
        <p:nvPicPr>
          <p:cNvPr id="67584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1676400"/>
            <a:ext cx="7010400" cy="4616450"/>
          </a:xfrm>
          <a:noFill/>
          <a:ln/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F873C9-AE33-924B-857A-5CF74453E85B}" type="slidenum">
              <a:rPr lang="en-US"/>
              <a:pPr/>
              <a:t>20</a:t>
            </a:fld>
            <a:endParaRPr lang="en-US"/>
          </a:p>
        </p:txBody>
      </p:sp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 Description Languages</a:t>
            </a:r>
          </a:p>
        </p:txBody>
      </p:sp>
      <p:sp>
        <p:nvSpPr>
          <p:cNvPr id="681988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Formal languages to describe architectural components, their associated runtime views and semantics</a:t>
            </a:r>
          </a:p>
          <a:p>
            <a:r>
              <a:rPr lang="en-US"/>
              <a:t>Some ADL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have associated tooling</a:t>
            </a:r>
          </a:p>
          <a:p>
            <a:r>
              <a:rPr lang="en-US"/>
              <a:t>See David Garlan, Shang-Wen Cheng, and Andrew J. Kompanek paper for examples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706D84-D068-824D-AD35-DAFFFA37765B}" type="slidenum">
              <a:rPr lang="en-US"/>
              <a:pPr/>
              <a:t>21</a:t>
            </a:fld>
            <a:endParaRPr lang="en-US"/>
          </a:p>
        </p:txBody>
      </p:sp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ADL – Example Pipe and Filter – Line and Box Drawing</a:t>
            </a:r>
          </a:p>
        </p:txBody>
      </p:sp>
      <p:sp>
        <p:nvSpPr>
          <p:cNvPr id="684036" name="Rectangle 4"/>
          <p:cNvSpPr>
            <a:spLocks noChangeArrowheads="1"/>
          </p:cNvSpPr>
          <p:nvPr/>
        </p:nvSpPr>
        <p:spPr bwMode="auto">
          <a:xfrm>
            <a:off x="2819400" y="1752600"/>
            <a:ext cx="3505200" cy="20574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37" name="Text Box 5"/>
          <p:cNvSpPr txBox="1">
            <a:spLocks noChangeArrowheads="1"/>
          </p:cNvSpPr>
          <p:nvPr/>
        </p:nvSpPr>
        <p:spPr bwMode="auto">
          <a:xfrm>
            <a:off x="2819400" y="1752600"/>
            <a:ext cx="2170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Style PipeFilter</a:t>
            </a:r>
          </a:p>
        </p:txBody>
      </p:sp>
      <p:sp>
        <p:nvSpPr>
          <p:cNvPr id="684038" name="Rectangle 6"/>
          <p:cNvSpPr>
            <a:spLocks noChangeArrowheads="1"/>
          </p:cNvSpPr>
          <p:nvPr/>
        </p:nvSpPr>
        <p:spPr bwMode="auto">
          <a:xfrm>
            <a:off x="3886200" y="2286000"/>
            <a:ext cx="12954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Filter</a:t>
            </a:r>
          </a:p>
        </p:txBody>
      </p:sp>
      <p:sp>
        <p:nvSpPr>
          <p:cNvPr id="684039" name="Rectangle 7"/>
          <p:cNvSpPr>
            <a:spLocks noChangeArrowheads="1"/>
          </p:cNvSpPr>
          <p:nvPr/>
        </p:nvSpPr>
        <p:spPr bwMode="auto">
          <a:xfrm>
            <a:off x="3810000" y="2514600"/>
            <a:ext cx="1524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40" name="Rectangle 8"/>
          <p:cNvSpPr>
            <a:spLocks noChangeArrowheads="1"/>
          </p:cNvSpPr>
          <p:nvPr/>
        </p:nvSpPr>
        <p:spPr bwMode="auto">
          <a:xfrm>
            <a:off x="5105400" y="2514600"/>
            <a:ext cx="152400" cy="2286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41" name="Rectangle 9"/>
          <p:cNvSpPr>
            <a:spLocks noChangeArrowheads="1"/>
          </p:cNvSpPr>
          <p:nvPr/>
        </p:nvSpPr>
        <p:spPr bwMode="auto">
          <a:xfrm>
            <a:off x="2971800" y="3124200"/>
            <a:ext cx="1524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42" name="Rectangle 10"/>
          <p:cNvSpPr>
            <a:spLocks noChangeArrowheads="1"/>
          </p:cNvSpPr>
          <p:nvPr/>
        </p:nvSpPr>
        <p:spPr bwMode="auto">
          <a:xfrm>
            <a:off x="2971800" y="3429000"/>
            <a:ext cx="152400" cy="2286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43" name="Text Box 11"/>
          <p:cNvSpPr txBox="1">
            <a:spLocks noChangeArrowheads="1"/>
          </p:cNvSpPr>
          <p:nvPr/>
        </p:nvSpPr>
        <p:spPr bwMode="auto">
          <a:xfrm>
            <a:off x="3136900" y="3367088"/>
            <a:ext cx="13589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Output Port</a:t>
            </a:r>
          </a:p>
        </p:txBody>
      </p:sp>
      <p:sp>
        <p:nvSpPr>
          <p:cNvPr id="684044" name="Text Box 12"/>
          <p:cNvSpPr txBox="1">
            <a:spLocks noChangeArrowheads="1"/>
          </p:cNvSpPr>
          <p:nvPr/>
        </p:nvSpPr>
        <p:spPr bwMode="auto">
          <a:xfrm>
            <a:off x="3124200" y="3048000"/>
            <a:ext cx="1206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Input Port</a:t>
            </a:r>
          </a:p>
        </p:txBody>
      </p:sp>
      <p:sp>
        <p:nvSpPr>
          <p:cNvPr id="684045" name="Text Box 13"/>
          <p:cNvSpPr txBox="1">
            <a:spLocks noChangeArrowheads="1"/>
          </p:cNvSpPr>
          <p:nvPr/>
        </p:nvSpPr>
        <p:spPr bwMode="auto">
          <a:xfrm>
            <a:off x="5240338" y="3062288"/>
            <a:ext cx="609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Pipe</a:t>
            </a:r>
          </a:p>
        </p:txBody>
      </p:sp>
      <p:sp>
        <p:nvSpPr>
          <p:cNvPr id="684046" name="Text Box 14"/>
          <p:cNvSpPr txBox="1">
            <a:spLocks noChangeArrowheads="1"/>
          </p:cNvSpPr>
          <p:nvPr/>
        </p:nvSpPr>
        <p:spPr bwMode="auto">
          <a:xfrm>
            <a:off x="5240338" y="3367088"/>
            <a:ext cx="9318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Binding</a:t>
            </a:r>
          </a:p>
        </p:txBody>
      </p:sp>
      <p:sp>
        <p:nvSpPr>
          <p:cNvPr id="684047" name="Line 15"/>
          <p:cNvSpPr>
            <a:spLocks noChangeShapeType="1"/>
          </p:cNvSpPr>
          <p:nvPr/>
        </p:nvSpPr>
        <p:spPr bwMode="auto">
          <a:xfrm>
            <a:off x="4630738" y="3276600"/>
            <a:ext cx="53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4048" name="Line 16"/>
          <p:cNvSpPr>
            <a:spLocks noChangeShapeType="1"/>
          </p:cNvSpPr>
          <p:nvPr/>
        </p:nvSpPr>
        <p:spPr bwMode="auto">
          <a:xfrm>
            <a:off x="4630738" y="3581400"/>
            <a:ext cx="5334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stealth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4049" name="Rectangle 17"/>
          <p:cNvSpPr>
            <a:spLocks noChangeArrowheads="1"/>
          </p:cNvSpPr>
          <p:nvPr/>
        </p:nvSpPr>
        <p:spPr bwMode="auto">
          <a:xfrm>
            <a:off x="838200" y="3962400"/>
            <a:ext cx="8001000" cy="22098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50" name="Text Box 18"/>
          <p:cNvSpPr txBox="1">
            <a:spLocks noChangeArrowheads="1"/>
          </p:cNvSpPr>
          <p:nvPr/>
        </p:nvSpPr>
        <p:spPr bwMode="auto">
          <a:xfrm>
            <a:off x="838200" y="3962400"/>
            <a:ext cx="3481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Simple PipeFilter System</a:t>
            </a:r>
          </a:p>
        </p:txBody>
      </p:sp>
      <p:sp>
        <p:nvSpPr>
          <p:cNvPr id="684051" name="Rectangle 19"/>
          <p:cNvSpPr>
            <a:spLocks noChangeArrowheads="1"/>
          </p:cNvSpPr>
          <p:nvPr/>
        </p:nvSpPr>
        <p:spPr bwMode="auto">
          <a:xfrm>
            <a:off x="1219200" y="4724400"/>
            <a:ext cx="12954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Splitter</a:t>
            </a:r>
            <a:br>
              <a:rPr lang="en-US" sz="1800"/>
            </a:br>
            <a:r>
              <a:rPr lang="en-US" sz="1800"/>
              <a:t>Filter</a:t>
            </a:r>
          </a:p>
        </p:txBody>
      </p:sp>
      <p:sp>
        <p:nvSpPr>
          <p:cNvPr id="684052" name="Rectangle 20"/>
          <p:cNvSpPr>
            <a:spLocks noChangeArrowheads="1"/>
          </p:cNvSpPr>
          <p:nvPr/>
        </p:nvSpPr>
        <p:spPr bwMode="auto">
          <a:xfrm>
            <a:off x="1143000" y="4953000"/>
            <a:ext cx="1524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53" name="Rectangle 21"/>
          <p:cNvSpPr>
            <a:spLocks noChangeArrowheads="1"/>
          </p:cNvSpPr>
          <p:nvPr/>
        </p:nvSpPr>
        <p:spPr bwMode="auto">
          <a:xfrm>
            <a:off x="2438400" y="4800600"/>
            <a:ext cx="152400" cy="2286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63" name="Rectangle 31"/>
          <p:cNvSpPr>
            <a:spLocks noChangeArrowheads="1"/>
          </p:cNvSpPr>
          <p:nvPr/>
        </p:nvSpPr>
        <p:spPr bwMode="auto">
          <a:xfrm>
            <a:off x="2438400" y="5105400"/>
            <a:ext cx="152400" cy="2286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64" name="Rectangle 32"/>
          <p:cNvSpPr>
            <a:spLocks noChangeArrowheads="1"/>
          </p:cNvSpPr>
          <p:nvPr/>
        </p:nvSpPr>
        <p:spPr bwMode="auto">
          <a:xfrm>
            <a:off x="3352800" y="4419600"/>
            <a:ext cx="12954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Grep</a:t>
            </a:r>
            <a:br>
              <a:rPr lang="en-US" sz="1800"/>
            </a:br>
            <a:r>
              <a:rPr lang="en-US" sz="1800"/>
              <a:t>Filter</a:t>
            </a:r>
          </a:p>
        </p:txBody>
      </p:sp>
      <p:sp>
        <p:nvSpPr>
          <p:cNvPr id="684065" name="Rectangle 33"/>
          <p:cNvSpPr>
            <a:spLocks noChangeArrowheads="1"/>
          </p:cNvSpPr>
          <p:nvPr/>
        </p:nvSpPr>
        <p:spPr bwMode="auto">
          <a:xfrm>
            <a:off x="3276600" y="4648200"/>
            <a:ext cx="1524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66" name="Rectangle 34"/>
          <p:cNvSpPr>
            <a:spLocks noChangeArrowheads="1"/>
          </p:cNvSpPr>
          <p:nvPr/>
        </p:nvSpPr>
        <p:spPr bwMode="auto">
          <a:xfrm>
            <a:off x="4572000" y="4648200"/>
            <a:ext cx="152400" cy="2286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68" name="Rectangle 36"/>
          <p:cNvSpPr>
            <a:spLocks noChangeArrowheads="1"/>
          </p:cNvSpPr>
          <p:nvPr/>
        </p:nvSpPr>
        <p:spPr bwMode="auto">
          <a:xfrm>
            <a:off x="5410200" y="4572000"/>
            <a:ext cx="3200400" cy="1371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sz="1800"/>
              <a:t>Merge and Sort</a:t>
            </a:r>
          </a:p>
        </p:txBody>
      </p:sp>
      <p:sp>
        <p:nvSpPr>
          <p:cNvPr id="684069" name="Rectangle 37"/>
          <p:cNvSpPr>
            <a:spLocks noChangeArrowheads="1"/>
          </p:cNvSpPr>
          <p:nvPr/>
        </p:nvSpPr>
        <p:spPr bwMode="auto">
          <a:xfrm>
            <a:off x="5334000" y="5029200"/>
            <a:ext cx="1524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71" name="Rectangle 39"/>
          <p:cNvSpPr>
            <a:spLocks noChangeArrowheads="1"/>
          </p:cNvSpPr>
          <p:nvPr/>
        </p:nvSpPr>
        <p:spPr bwMode="auto">
          <a:xfrm>
            <a:off x="8534400" y="5105400"/>
            <a:ext cx="152400" cy="2286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72" name="Rectangle 40"/>
          <p:cNvSpPr>
            <a:spLocks noChangeArrowheads="1"/>
          </p:cNvSpPr>
          <p:nvPr/>
        </p:nvSpPr>
        <p:spPr bwMode="auto">
          <a:xfrm>
            <a:off x="5334000" y="5410200"/>
            <a:ext cx="1524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73" name="Rectangle 41"/>
          <p:cNvSpPr>
            <a:spLocks noChangeArrowheads="1"/>
          </p:cNvSpPr>
          <p:nvPr/>
        </p:nvSpPr>
        <p:spPr bwMode="auto">
          <a:xfrm>
            <a:off x="5943600" y="5029200"/>
            <a:ext cx="9144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Merge</a:t>
            </a:r>
          </a:p>
        </p:txBody>
      </p:sp>
      <p:sp>
        <p:nvSpPr>
          <p:cNvPr id="684074" name="Rectangle 42"/>
          <p:cNvSpPr>
            <a:spLocks noChangeArrowheads="1"/>
          </p:cNvSpPr>
          <p:nvPr/>
        </p:nvSpPr>
        <p:spPr bwMode="auto">
          <a:xfrm>
            <a:off x="5867400" y="5105400"/>
            <a:ext cx="1524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75" name="Rectangle 43"/>
          <p:cNvSpPr>
            <a:spLocks noChangeArrowheads="1"/>
          </p:cNvSpPr>
          <p:nvPr/>
        </p:nvSpPr>
        <p:spPr bwMode="auto">
          <a:xfrm>
            <a:off x="6781800" y="5257800"/>
            <a:ext cx="152400" cy="2286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77" name="Rectangle 45"/>
          <p:cNvSpPr>
            <a:spLocks noChangeArrowheads="1"/>
          </p:cNvSpPr>
          <p:nvPr/>
        </p:nvSpPr>
        <p:spPr bwMode="auto">
          <a:xfrm>
            <a:off x="5867400" y="5410200"/>
            <a:ext cx="1524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78" name="Rectangle 46"/>
          <p:cNvSpPr>
            <a:spLocks noChangeArrowheads="1"/>
          </p:cNvSpPr>
          <p:nvPr/>
        </p:nvSpPr>
        <p:spPr bwMode="auto">
          <a:xfrm>
            <a:off x="7391400" y="5029200"/>
            <a:ext cx="762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Sort</a:t>
            </a:r>
          </a:p>
        </p:txBody>
      </p:sp>
      <p:sp>
        <p:nvSpPr>
          <p:cNvPr id="684079" name="Rectangle 47"/>
          <p:cNvSpPr>
            <a:spLocks noChangeArrowheads="1"/>
          </p:cNvSpPr>
          <p:nvPr/>
        </p:nvSpPr>
        <p:spPr bwMode="auto">
          <a:xfrm>
            <a:off x="7315200" y="5257800"/>
            <a:ext cx="1524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80" name="Rectangle 48"/>
          <p:cNvSpPr>
            <a:spLocks noChangeArrowheads="1"/>
          </p:cNvSpPr>
          <p:nvPr/>
        </p:nvSpPr>
        <p:spPr bwMode="auto">
          <a:xfrm>
            <a:off x="8077200" y="5257800"/>
            <a:ext cx="152400" cy="2286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82" name="Line 50"/>
          <p:cNvSpPr>
            <a:spLocks noChangeShapeType="1"/>
          </p:cNvSpPr>
          <p:nvPr/>
        </p:nvSpPr>
        <p:spPr bwMode="auto">
          <a:xfrm>
            <a:off x="5486400" y="5105400"/>
            <a:ext cx="381000" cy="152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stealth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4083" name="Line 51"/>
          <p:cNvSpPr>
            <a:spLocks noChangeShapeType="1"/>
          </p:cNvSpPr>
          <p:nvPr/>
        </p:nvSpPr>
        <p:spPr bwMode="auto">
          <a:xfrm flipV="1">
            <a:off x="5486400" y="5486400"/>
            <a:ext cx="381000" cy="762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stealth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4084" name="Line 52"/>
          <p:cNvSpPr>
            <a:spLocks noChangeShapeType="1"/>
          </p:cNvSpPr>
          <p:nvPr/>
        </p:nvSpPr>
        <p:spPr bwMode="auto">
          <a:xfrm flipV="1">
            <a:off x="6934200" y="53340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4085" name="Line 53"/>
          <p:cNvSpPr>
            <a:spLocks noChangeShapeType="1"/>
          </p:cNvSpPr>
          <p:nvPr/>
        </p:nvSpPr>
        <p:spPr bwMode="auto">
          <a:xfrm flipV="1">
            <a:off x="8229600" y="5257800"/>
            <a:ext cx="304800" cy="152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stealth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4086" name="Line 54"/>
          <p:cNvSpPr>
            <a:spLocks noChangeShapeType="1"/>
          </p:cNvSpPr>
          <p:nvPr/>
        </p:nvSpPr>
        <p:spPr bwMode="auto">
          <a:xfrm flipV="1">
            <a:off x="2590800" y="4724400"/>
            <a:ext cx="6858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4087" name="Line 55"/>
          <p:cNvSpPr>
            <a:spLocks noChangeShapeType="1"/>
          </p:cNvSpPr>
          <p:nvPr/>
        </p:nvSpPr>
        <p:spPr bwMode="auto">
          <a:xfrm>
            <a:off x="2590800" y="5181600"/>
            <a:ext cx="26670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4088" name="Line 56"/>
          <p:cNvSpPr>
            <a:spLocks noChangeShapeType="1"/>
          </p:cNvSpPr>
          <p:nvPr/>
        </p:nvSpPr>
        <p:spPr bwMode="auto">
          <a:xfrm>
            <a:off x="4724400" y="4724400"/>
            <a:ext cx="609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FDCE2F-4DE3-CF4D-B77B-9CCDA6EAB22E}" type="slidenum">
              <a:rPr lang="en-US"/>
              <a:pPr/>
              <a:t>22</a:t>
            </a:fld>
            <a:endParaRPr lang="en-US"/>
          </a:p>
        </p:txBody>
      </p:sp>
      <p:sp>
        <p:nvSpPr>
          <p:cNvPr id="68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533400"/>
            <a:ext cx="7772400" cy="1143000"/>
          </a:xfrm>
        </p:spPr>
        <p:txBody>
          <a:bodyPr/>
          <a:lstStyle/>
          <a:p>
            <a:r>
              <a:rPr lang="en-US"/>
              <a:t>ADL Example – Pipe and Filter </a:t>
            </a:r>
          </a:p>
        </p:txBody>
      </p:sp>
      <p:sp>
        <p:nvSpPr>
          <p:cNvPr id="683012" name="Text Box 4"/>
          <p:cNvSpPr txBox="1">
            <a:spLocks noChangeArrowheads="1"/>
          </p:cNvSpPr>
          <p:nvPr/>
        </p:nvSpPr>
        <p:spPr bwMode="auto">
          <a:xfrm>
            <a:off x="746125" y="1703388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400">
              <a:latin typeface="Courier New" charset="0"/>
            </a:endParaRPr>
          </a:p>
        </p:txBody>
      </p:sp>
      <p:sp>
        <p:nvSpPr>
          <p:cNvPr id="683015" name="Rectangle 7"/>
          <p:cNvSpPr>
            <a:spLocks noChangeArrowheads="1"/>
          </p:cNvSpPr>
          <p:nvPr/>
        </p:nvSpPr>
        <p:spPr bwMode="auto">
          <a:xfrm>
            <a:off x="152400" y="609600"/>
            <a:ext cx="8839200" cy="5638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3013" name="Rectangle 5"/>
          <p:cNvSpPr>
            <a:spLocks noChangeArrowheads="1"/>
          </p:cNvSpPr>
          <p:nvPr/>
        </p:nvSpPr>
        <p:spPr bwMode="auto">
          <a:xfrm>
            <a:off x="152400" y="685800"/>
            <a:ext cx="4572000" cy="520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200">
                <a:latin typeface="Courier New" charset="0"/>
              </a:rPr>
              <a:t>Family PipeFilter = {</a:t>
            </a:r>
          </a:p>
          <a:p>
            <a:r>
              <a:rPr lang="en-US" sz="1200">
                <a:latin typeface="Courier New" charset="0"/>
              </a:rPr>
              <a:t>  Port Type OutputPort;</a:t>
            </a:r>
          </a:p>
          <a:p>
            <a:r>
              <a:rPr lang="en-US" sz="1200">
                <a:latin typeface="Courier New" charset="0"/>
              </a:rPr>
              <a:t>  Port Type InputPort;</a:t>
            </a:r>
          </a:p>
          <a:p>
            <a:r>
              <a:rPr lang="en-US" sz="1200">
                <a:latin typeface="Courier New" charset="0"/>
              </a:rPr>
              <a:t>  Role Type Source;</a:t>
            </a:r>
          </a:p>
          <a:p>
            <a:r>
              <a:rPr lang="en-US" sz="1200">
                <a:latin typeface="Courier New" charset="0"/>
              </a:rPr>
              <a:t>  Role Type Sink;</a:t>
            </a:r>
          </a:p>
          <a:p>
            <a:r>
              <a:rPr lang="en-US" sz="1200">
                <a:latin typeface="Courier New" charset="0"/>
              </a:rPr>
              <a:t>  Component Type Filter;</a:t>
            </a:r>
          </a:p>
          <a:p>
            <a:r>
              <a:rPr lang="en-US" sz="1200">
                <a:latin typeface="Courier New" charset="0"/>
              </a:rPr>
              <a:t>  Connector Type Pipe = {</a:t>
            </a:r>
          </a:p>
          <a:p>
            <a:r>
              <a:rPr lang="en-US" sz="1200">
                <a:latin typeface="Courier New" charset="0"/>
              </a:rPr>
              <a:t>    Role src : Source;</a:t>
            </a:r>
          </a:p>
          <a:p>
            <a:r>
              <a:rPr lang="en-US" sz="1200">
                <a:latin typeface="Courier New" charset="0"/>
              </a:rPr>
              <a:t>    Role snk : Sink;</a:t>
            </a:r>
          </a:p>
          <a:p>
            <a:r>
              <a:rPr lang="en-US" sz="1200">
                <a:latin typeface="Courier New" charset="0"/>
              </a:rPr>
              <a:t>    Properties {</a:t>
            </a:r>
          </a:p>
          <a:p>
            <a:r>
              <a:rPr lang="en-US" sz="1200">
                <a:latin typeface="Courier New" charset="0"/>
              </a:rPr>
              <a:t>      latency : int;</a:t>
            </a:r>
          </a:p>
          <a:p>
            <a:r>
              <a:rPr lang="en-US" sz="1200">
                <a:latin typeface="Courier New" charset="0"/>
              </a:rPr>
              <a:t>      pipeProtocol: String = …;</a:t>
            </a:r>
          </a:p>
          <a:p>
            <a:r>
              <a:rPr lang="en-US" sz="1200">
                <a:latin typeface="Courier New" charset="0"/>
              </a:rPr>
              <a:t>    }</a:t>
            </a:r>
          </a:p>
          <a:p>
            <a:r>
              <a:rPr lang="en-US" sz="1200">
                <a:latin typeface="Courier New" charset="0"/>
              </a:rPr>
              <a:t>  };</a:t>
            </a:r>
          </a:p>
          <a:p>
            <a:r>
              <a:rPr lang="en-US" sz="1200">
                <a:latin typeface="Courier New" charset="0"/>
              </a:rPr>
              <a:t>};</a:t>
            </a:r>
          </a:p>
          <a:p>
            <a:br>
              <a:rPr lang="en-US" sz="1200">
                <a:latin typeface="Courier New" charset="0"/>
              </a:rPr>
            </a:br>
            <a:r>
              <a:rPr lang="en-US" sz="1200">
                <a:latin typeface="Courier New" charset="0"/>
              </a:rPr>
              <a:t>System simple : PipeFilter = {</a:t>
            </a:r>
          </a:p>
          <a:p>
            <a:r>
              <a:rPr lang="en-US" sz="1200">
                <a:latin typeface="Courier New" charset="0"/>
              </a:rPr>
              <a:t>  Component Splitter : Filter = {</a:t>
            </a:r>
          </a:p>
          <a:p>
            <a:r>
              <a:rPr lang="en-US" sz="1200">
                <a:latin typeface="Courier New" charset="0"/>
              </a:rPr>
              <a:t>    Port pIn : InputPort = new InputPort;</a:t>
            </a:r>
          </a:p>
          <a:p>
            <a:r>
              <a:rPr lang="en-US" sz="1200">
                <a:latin typeface="Courier New" charset="0"/>
              </a:rPr>
              <a:t>    Port pOut1 : OutputPort = new OutputPort;</a:t>
            </a:r>
          </a:p>
          <a:p>
            <a:r>
              <a:rPr lang="en-US" sz="1200">
                <a:latin typeface="Courier New" charset="0"/>
              </a:rPr>
              <a:t>    Port pOut2 : OutputPort = new OutputPort;</a:t>
            </a:r>
          </a:p>
          <a:p>
            <a:r>
              <a:rPr lang="en-US" sz="1200">
                <a:latin typeface="Courier New" charset="0"/>
              </a:rPr>
              <a:t>    Properties { … }</a:t>
            </a:r>
          </a:p>
          <a:p>
            <a:r>
              <a:rPr lang="en-US" sz="1200">
                <a:latin typeface="Courier New" charset="0"/>
              </a:rPr>
              <a:t>  };</a:t>
            </a:r>
          </a:p>
          <a:p>
            <a:r>
              <a:rPr lang="en-US" sz="1200">
                <a:latin typeface="Courier New" charset="0"/>
              </a:rPr>
              <a:t>  Component Grep : Filter = {</a:t>
            </a:r>
          </a:p>
          <a:p>
            <a:r>
              <a:rPr lang="en-US" sz="1200">
                <a:latin typeface="Courier New" charset="0"/>
              </a:rPr>
              <a:t>    Port pIn : InputPort = new InputPort;</a:t>
            </a:r>
          </a:p>
          <a:p>
            <a:r>
              <a:rPr lang="en-US" sz="1200">
                <a:latin typeface="Courier New" charset="0"/>
              </a:rPr>
              <a:t>    Port pOut : OutputPort = new OutputPort;</a:t>
            </a:r>
          </a:p>
          <a:p>
            <a:r>
              <a:rPr lang="en-US" sz="1200">
                <a:latin typeface="Courier New" charset="0"/>
              </a:rPr>
              <a:t>  };</a:t>
            </a:r>
          </a:p>
          <a:p>
            <a:endParaRPr lang="en-US" sz="1200">
              <a:latin typeface="Courier New" charset="0"/>
            </a:endParaRPr>
          </a:p>
        </p:txBody>
      </p:sp>
      <p:sp>
        <p:nvSpPr>
          <p:cNvPr id="683014" name="Rectangle 6"/>
          <p:cNvSpPr>
            <a:spLocks noChangeArrowheads="1"/>
          </p:cNvSpPr>
          <p:nvPr/>
        </p:nvSpPr>
        <p:spPr bwMode="auto">
          <a:xfrm>
            <a:off x="4343400" y="609600"/>
            <a:ext cx="4800600" cy="556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200">
                <a:latin typeface="Courier New" charset="0"/>
              </a:rPr>
              <a:t>  Component MergeAndSort : Filter = {</a:t>
            </a:r>
          </a:p>
          <a:p>
            <a:r>
              <a:rPr lang="en-US" sz="1200">
                <a:latin typeface="Courier New" charset="0"/>
              </a:rPr>
              <a:t>    Port pIn1 : InputPort = new InputPort;</a:t>
            </a:r>
          </a:p>
          <a:p>
            <a:r>
              <a:rPr lang="en-US" sz="1200">
                <a:latin typeface="Courier New" charset="0"/>
              </a:rPr>
              <a:t>    Port pIn2 : InputPort = new InputPort;</a:t>
            </a:r>
          </a:p>
          <a:p>
            <a:r>
              <a:rPr lang="en-US" sz="1200">
                <a:latin typeface="Courier New" charset="0"/>
              </a:rPr>
              <a:t>    Port pOut : OutputPort = new OutputPort;</a:t>
            </a:r>
          </a:p>
          <a:p>
            <a:r>
              <a:rPr lang="en-US" sz="1200">
                <a:latin typeface="Courier New" charset="0"/>
              </a:rPr>
              <a:t>    Representation {</a:t>
            </a:r>
          </a:p>
          <a:p>
            <a:r>
              <a:rPr lang="en-US" sz="1200">
                <a:latin typeface="Courier New" charset="0"/>
              </a:rPr>
              <a:t>      System MergeAndSortRep : PipeFilter = {</a:t>
            </a:r>
          </a:p>
          <a:p>
            <a:r>
              <a:rPr lang="en-US" sz="1200">
                <a:latin typeface="Courier New" charset="0"/>
              </a:rPr>
              <a:t>        Component Merge : Filter = { … };</a:t>
            </a:r>
          </a:p>
          <a:p>
            <a:r>
              <a:rPr lang="en-US" sz="1200">
                <a:latin typeface="Courier New" charset="0"/>
              </a:rPr>
              <a:t>        Component Sort : Filter = { … };</a:t>
            </a:r>
          </a:p>
          <a:p>
            <a:r>
              <a:rPr lang="en-US" sz="1200">
                <a:latin typeface="Courier New" charset="0"/>
              </a:rPr>
              <a:t>        Connector MergeStream : Pipe = new Pipe;</a:t>
            </a:r>
          </a:p>
          <a:p>
            <a:r>
              <a:rPr lang="en-US" sz="1200">
                <a:latin typeface="Courier New" charset="0"/>
              </a:rPr>
              <a:t>        Attachments { … };</a:t>
            </a:r>
          </a:p>
          <a:p>
            <a:r>
              <a:rPr lang="en-US" sz="1200">
                <a:latin typeface="Courier New" charset="0"/>
              </a:rPr>
              <a:t>      }; /* end sub-system */</a:t>
            </a:r>
          </a:p>
          <a:p>
            <a:r>
              <a:rPr lang="en-US" sz="1200">
                <a:latin typeface="Courier New" charset="0"/>
              </a:rPr>
              <a:t>      Bindings {</a:t>
            </a:r>
          </a:p>
          <a:p>
            <a:r>
              <a:rPr lang="en-US" sz="1200">
                <a:latin typeface="Courier New" charset="0"/>
              </a:rPr>
              <a:t>        pIn1 to Merge.pIn1;</a:t>
            </a:r>
          </a:p>
          <a:p>
            <a:r>
              <a:rPr lang="en-US" sz="1200">
                <a:latin typeface="Courier New" charset="0"/>
              </a:rPr>
              <a:t>        pIn2 to Merge.pIn2;</a:t>
            </a:r>
          </a:p>
          <a:p>
            <a:r>
              <a:rPr lang="en-US" sz="1200">
                <a:latin typeface="Courier New" charset="0"/>
              </a:rPr>
              <a:t>        pOut to Sort.pOut;</a:t>
            </a:r>
          </a:p>
          <a:p>
            <a:r>
              <a:rPr lang="en-US" sz="1200">
                <a:latin typeface="Courier New" charset="0"/>
              </a:rPr>
              <a:t>      };</a:t>
            </a:r>
          </a:p>
          <a:p>
            <a:r>
              <a:rPr lang="en-US" sz="1200">
                <a:latin typeface="Courier New" charset="0"/>
              </a:rPr>
              <a:t>    };</a:t>
            </a:r>
          </a:p>
          <a:p>
            <a:r>
              <a:rPr lang="en-US" sz="1200">
                <a:latin typeface="Courier New" charset="0"/>
              </a:rPr>
              <a:t>  };</a:t>
            </a:r>
          </a:p>
          <a:p>
            <a:r>
              <a:rPr lang="en-US" sz="1200">
                <a:latin typeface="Courier New" charset="0"/>
              </a:rPr>
              <a:t>  Connector SplitStream1 : Pipe = new Pipe;</a:t>
            </a:r>
          </a:p>
          <a:p>
            <a:r>
              <a:rPr lang="en-US" sz="1200">
                <a:latin typeface="Courier New" charset="0"/>
              </a:rPr>
              <a:t>  Connector SplitStream2 : Pipe = new Pipe;</a:t>
            </a:r>
          </a:p>
          <a:p>
            <a:r>
              <a:rPr lang="en-US" sz="1200">
                <a:latin typeface="Courier New" charset="0"/>
              </a:rPr>
              <a:t>  Connector GrepStream : Pipe = new Pipe;</a:t>
            </a:r>
          </a:p>
          <a:p>
            <a:r>
              <a:rPr lang="en-US" sz="1200">
                <a:latin typeface="Courier New" charset="0"/>
              </a:rPr>
              <a:t>  Attachments {</a:t>
            </a:r>
          </a:p>
          <a:p>
            <a:r>
              <a:rPr lang="en-US" sz="1200">
                <a:latin typeface="Courier New" charset="0"/>
              </a:rPr>
              <a:t>    Splitter.pOut1 to SplitStream1.src;</a:t>
            </a:r>
          </a:p>
          <a:p>
            <a:r>
              <a:rPr lang="en-US" sz="1200">
                <a:latin typeface="Courier New" charset="0"/>
              </a:rPr>
              <a:t>    Grep.pIn to SplitStream1.snk;</a:t>
            </a:r>
          </a:p>
          <a:p>
            <a:r>
              <a:rPr lang="en-US" sz="1200">
                <a:latin typeface="Courier New" charset="0"/>
              </a:rPr>
              <a:t>    Grep.pOut to GrepStream.src;</a:t>
            </a:r>
          </a:p>
          <a:p>
            <a:r>
              <a:rPr lang="en-US" sz="1200">
                <a:latin typeface="Courier New" charset="0"/>
              </a:rPr>
              <a:t>    MergeAndSort.pIn1 to GrepStream.snk;</a:t>
            </a:r>
          </a:p>
          <a:p>
            <a:r>
              <a:rPr lang="en-US" sz="1200">
                <a:latin typeface="Courier New" charset="0"/>
              </a:rPr>
              <a:t>    Splitter.pOut2 to SplitStream2.src;</a:t>
            </a:r>
          </a:p>
          <a:p>
            <a:r>
              <a:rPr lang="en-US" sz="1200">
                <a:latin typeface="Courier New" charset="0"/>
              </a:rPr>
              <a:t>    MergeAndSort.pIn2 to SplitStream2.snk;</a:t>
            </a:r>
          </a:p>
          <a:p>
            <a:r>
              <a:rPr lang="en-US" sz="1200">
                <a:latin typeface="Courier New" charset="0"/>
              </a:rPr>
              <a:t>  };</a:t>
            </a:r>
          </a:p>
          <a:p>
            <a:r>
              <a:rPr lang="en-US" sz="1200">
                <a:latin typeface="Courier New" charset="0"/>
              </a:rPr>
              <a:t>}; /* end system */</a:t>
            </a:r>
          </a:p>
        </p:txBody>
      </p:sp>
      <p:sp>
        <p:nvSpPr>
          <p:cNvPr id="683016" name="Line 8"/>
          <p:cNvSpPr>
            <a:spLocks noChangeShapeType="1"/>
          </p:cNvSpPr>
          <p:nvPr/>
        </p:nvSpPr>
        <p:spPr bwMode="auto">
          <a:xfrm flipV="1">
            <a:off x="4419600" y="609600"/>
            <a:ext cx="0" cy="563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259083-C845-0A42-A1C5-233F99227444}" type="slidenum">
              <a:rPr lang="en-US"/>
              <a:pPr/>
              <a:t>23</a:t>
            </a:fld>
            <a:endParaRPr lang="en-US"/>
          </a:p>
        </p:txBody>
      </p:sp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Problem with ADL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</a:t>
            </a:r>
          </a:p>
        </p:txBody>
      </p:sp>
      <p:sp>
        <p:nvSpPr>
          <p:cNvPr id="68505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There are many of them that have been developed by the research community</a:t>
            </a:r>
          </a:p>
          <a:p>
            <a:pPr>
              <a:lnSpc>
                <a:spcPct val="90000"/>
              </a:lnSpc>
            </a:pPr>
            <a:r>
              <a:rPr lang="en-US" sz="2800"/>
              <a:t>The desire for practitioners to learn another language is not there</a:t>
            </a:r>
          </a:p>
          <a:p>
            <a:pPr>
              <a:lnSpc>
                <a:spcPct val="90000"/>
              </a:lnSpc>
            </a:pPr>
            <a:r>
              <a:rPr lang="en-US" sz="2800"/>
              <a:t>The process of modeling the architecture prior to modeling the design is new, and not widely applied</a:t>
            </a:r>
          </a:p>
          <a:p>
            <a:pPr>
              <a:lnSpc>
                <a:spcPct val="90000"/>
              </a:lnSpc>
            </a:pPr>
            <a:r>
              <a:rPr lang="en-US" sz="2800"/>
              <a:t>ADL</a:t>
            </a:r>
            <a:r>
              <a:rPr lang="ja-JP" altLang="en-US" sz="2800">
                <a:latin typeface="Arial"/>
              </a:rPr>
              <a:t>’</a:t>
            </a:r>
            <a:r>
              <a:rPr lang="en-US" sz="2800"/>
              <a:t>s are formal models, practitioners are not skilled in working with formal models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C1DB0E-EFD9-8249-96C4-F707BF2771BE}" type="slidenum">
              <a:rPr lang="en-US"/>
              <a:pPr/>
              <a:t>24</a:t>
            </a:fld>
            <a:endParaRPr lang="en-US"/>
          </a:p>
        </p:txBody>
      </p:sp>
      <p:sp>
        <p:nvSpPr>
          <p:cNvPr id="68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The Case for UML to Model Architecture</a:t>
            </a:r>
          </a:p>
        </p:txBody>
      </p:sp>
      <p:sp>
        <p:nvSpPr>
          <p:cNvPr id="6860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/>
              <a:t>UML is widely known</a:t>
            </a:r>
          </a:p>
          <a:p>
            <a:pPr>
              <a:lnSpc>
                <a:spcPct val="80000"/>
              </a:lnSpc>
            </a:pPr>
            <a:r>
              <a:rPr lang="en-US" sz="2800"/>
              <a:t>There is wide commercial tool support for UML</a:t>
            </a:r>
          </a:p>
          <a:p>
            <a:pPr>
              <a:lnSpc>
                <a:spcPct val="80000"/>
              </a:lnSpc>
            </a:pPr>
            <a:r>
              <a:rPr lang="en-US" sz="2800"/>
              <a:t>Research has shown that ADL formality can be </a:t>
            </a:r>
            <a:r>
              <a:rPr lang="ja-JP" altLang="en-US" sz="2800">
                <a:latin typeface="Arial"/>
              </a:rPr>
              <a:t>“</a:t>
            </a:r>
            <a:r>
              <a:rPr lang="en-US" sz="2800"/>
              <a:t>mapped</a:t>
            </a:r>
            <a:r>
              <a:rPr lang="ja-JP" altLang="en-US" sz="2800">
                <a:latin typeface="Arial"/>
              </a:rPr>
              <a:t>”</a:t>
            </a:r>
            <a:r>
              <a:rPr lang="en-US" sz="2800"/>
              <a:t> to UML</a:t>
            </a:r>
          </a:p>
          <a:p>
            <a:pPr>
              <a:lnSpc>
                <a:spcPct val="80000"/>
              </a:lnSpc>
            </a:pPr>
            <a:r>
              <a:rPr lang="en-US" sz="2800"/>
              <a:t>UML is extensible via the UML meta-meta model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Changing UML to support modeling architecture components invalidates the desirability of using UML itself – if one needed to learn new UML features might as well just learn an ADL.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643492-F12A-114F-B5CA-CDE636F8CCF0}" type="slidenum">
              <a:rPr lang="en-US"/>
              <a:pPr/>
              <a:t>25</a:t>
            </a:fld>
            <a:endParaRPr lang="en-US"/>
          </a:p>
        </p:txBody>
      </p:sp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UML can do (Out-of-the-Box)</a:t>
            </a:r>
          </a:p>
        </p:txBody>
      </p:sp>
      <p:sp>
        <p:nvSpPr>
          <p:cNvPr id="69120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7772400" cy="4495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/>
              <a:t>UML can model: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Classes and their declared attributes, operations and relationships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The possible states and behavior of the individual classes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Packages of classes and their dependencies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Example scenarios of system usage and the behavior of the overall system in the context of a usage scenario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Examples of object instances with actual attributes and relationships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The deployment and communication of software components on distributed hosts</a:t>
            </a:r>
          </a:p>
          <a:p>
            <a:pPr>
              <a:lnSpc>
                <a:spcPct val="80000"/>
              </a:lnSpc>
            </a:pPr>
            <a:r>
              <a:rPr lang="en-US" sz="2400"/>
              <a:t>The goal of a UML model is to have HIGH FIDELITY where </a:t>
            </a:r>
            <a:r>
              <a:rPr lang="en-US" sz="2400" b="1" i="1"/>
              <a:t>fidelity</a:t>
            </a:r>
            <a:r>
              <a:rPr lang="en-US" sz="2400"/>
              <a:t> is the measure of how close the model corresponds to the eventual implementation</a:t>
            </a:r>
          </a:p>
          <a:p>
            <a:pPr>
              <a:lnSpc>
                <a:spcPct val="80000"/>
              </a:lnSpc>
            </a:pPr>
            <a:endParaRPr lang="en-US" sz="2400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F1488B-1CBA-6346-8767-8E3E22ADCFE0}" type="slidenum">
              <a:rPr lang="en-US"/>
              <a:pPr/>
              <a:t>26</a:t>
            </a:fld>
            <a:endParaRPr lang="en-US"/>
          </a:p>
        </p:txBody>
      </p:sp>
      <p:sp>
        <p:nvSpPr>
          <p:cNvPr id="67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Extending UML</a:t>
            </a:r>
          </a:p>
        </p:txBody>
      </p:sp>
      <p:sp>
        <p:nvSpPr>
          <p:cNvPr id="67277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/>
              <a:t>The designers of UML realized that they couldn't create a language that effectively described the semantics of all possible situations. 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UML has extensibility mechanisms that allow users to define custom extensions of the language, in order to accurately describe the semantics of specific information domains</a:t>
            </a:r>
          </a:p>
          <a:p>
            <a:pPr>
              <a:lnSpc>
                <a:spcPct val="80000"/>
              </a:lnSpc>
            </a:pPr>
            <a:r>
              <a:rPr lang="en-US" sz="2800"/>
              <a:t>These extensions were intended to be applied to the design problems and not architectural concerns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F517E-94E9-EA47-9C51-5A18E592A182}" type="slidenum">
              <a:rPr lang="en-US"/>
              <a:pPr/>
              <a:t>27</a:t>
            </a:fld>
            <a:endParaRPr lang="en-US"/>
          </a:p>
        </p:txBody>
      </p:sp>
      <p:sp>
        <p:nvSpPr>
          <p:cNvPr id="67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Built-In Mechanisms to Extend UML</a:t>
            </a:r>
          </a:p>
        </p:txBody>
      </p:sp>
      <p:sp>
        <p:nvSpPr>
          <p:cNvPr id="6737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676400"/>
            <a:ext cx="7772400" cy="4876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i="1"/>
              <a:t>Tagged values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Allows arbitrary information to be attached to model elements using keyword-value pairs called tags.</a:t>
            </a:r>
          </a:p>
          <a:p>
            <a:pPr>
              <a:lnSpc>
                <a:spcPct val="80000"/>
              </a:lnSpc>
            </a:pPr>
            <a:r>
              <a:rPr lang="en-US" sz="2400" i="1"/>
              <a:t>Stereotypes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Allows sub-classification of model elements. Stereotypes can be used to introduce additional distinctions between model elements, that are not explicitly supported by the UML meta model. </a:t>
            </a:r>
          </a:p>
          <a:p>
            <a:pPr>
              <a:lnSpc>
                <a:spcPct val="80000"/>
              </a:lnSpc>
            </a:pPr>
            <a:r>
              <a:rPr lang="en-US" sz="2400" i="1"/>
              <a:t>Constraints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Allows new semantic restrictions to be applied to elements. This makes it possible to linguistically specify additional constraints that should be obeyed by elements.</a:t>
            </a:r>
          </a:p>
          <a:p>
            <a:pPr>
              <a:lnSpc>
                <a:spcPct val="80000"/>
              </a:lnSpc>
            </a:pPr>
            <a:r>
              <a:rPr lang="en-US" sz="2400" i="1"/>
              <a:t>Profiles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Profiles are pre-defined stereotypes, tagged values, constraints and icons to support modeling in a specific domain 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4CA260-2491-004F-BAF0-4D36D65F2F7E}" type="slidenum">
              <a:rPr lang="en-US"/>
              <a:pPr/>
              <a:t>28</a:t>
            </a:fld>
            <a:endParaRPr lang="en-US"/>
          </a:p>
        </p:txBody>
      </p:sp>
      <p:sp>
        <p:nvSpPr>
          <p:cNvPr id="69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1: Use UML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As Is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sp>
        <p:nvSpPr>
          <p:cNvPr id="6952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Simple Approach: Based on existing UML notation</a:t>
            </a:r>
          </a:p>
          <a:p>
            <a:pPr>
              <a:lnSpc>
                <a:spcPct val="90000"/>
              </a:lnSpc>
            </a:pPr>
            <a:r>
              <a:rPr lang="en-US" sz="2800"/>
              <a:t>Architectural Models are understandable by users who already know UML</a:t>
            </a:r>
          </a:p>
          <a:p>
            <a:pPr>
              <a:lnSpc>
                <a:spcPct val="90000"/>
              </a:lnSpc>
            </a:pPr>
            <a:r>
              <a:rPr lang="en-US" sz="2800"/>
              <a:t>Architectural Models can be manipulated by any UML-compliant tool</a:t>
            </a:r>
          </a:p>
          <a:p>
            <a:pPr>
              <a:lnSpc>
                <a:spcPct val="90000"/>
              </a:lnSpc>
            </a:pPr>
            <a:r>
              <a:rPr lang="en-US" sz="2800"/>
              <a:t>The architectural concepts need to be simulated (overloaded) using existing UML notation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641EE-D30B-6847-9E14-00671F3A2987}" type="slidenum">
              <a:rPr lang="en-US"/>
              <a:pPr/>
              <a:t>29</a:t>
            </a:fld>
            <a:endParaRPr lang="en-US"/>
          </a:p>
        </p:txBody>
      </p:sp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1: Use UML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As Is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pic>
        <p:nvPicPr>
          <p:cNvPr id="696324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1933575"/>
            <a:ext cx="6934200" cy="4165600"/>
          </a:xfrm>
          <a:noFill/>
          <a:ln/>
        </p:spPr>
      </p:pic>
      <p:sp>
        <p:nvSpPr>
          <p:cNvPr id="69632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47800"/>
            <a:ext cx="8001000" cy="4114800"/>
          </a:xfrm>
        </p:spPr>
        <p:txBody>
          <a:bodyPr/>
          <a:lstStyle/>
          <a:p>
            <a:r>
              <a:rPr lang="en-US" sz="2800"/>
              <a:t>Need to agree on notational conventions</a:t>
            </a:r>
          </a:p>
          <a:p>
            <a:pPr>
              <a:buFont typeface="Wingdings" charset="0"/>
              <a:buNone/>
            </a:pPr>
            <a:endParaRPr lang="en-US" sz="2800"/>
          </a:p>
        </p:txBody>
      </p:sp>
      <p:sp>
        <p:nvSpPr>
          <p:cNvPr id="696326" name="Text Box 6"/>
          <p:cNvSpPr txBox="1">
            <a:spLocks noChangeArrowheads="1"/>
          </p:cNvSpPr>
          <p:nvPr/>
        </p:nvSpPr>
        <p:spPr bwMode="auto">
          <a:xfrm>
            <a:off x="1524000" y="2133600"/>
            <a:ext cx="18573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FF0000"/>
                </a:solidFill>
              </a:rPr>
              <a:t>generic</a:t>
            </a:r>
            <a:br>
              <a:rPr lang="en-US" sz="1800" b="1">
                <a:solidFill>
                  <a:srgbClr val="FF0000"/>
                </a:solidFill>
              </a:rPr>
            </a:br>
            <a:r>
              <a:rPr lang="en-US" sz="1800" b="1">
                <a:solidFill>
                  <a:srgbClr val="FF0000"/>
                </a:solidFill>
              </a:rPr>
              <a:t>(line-and-box)</a:t>
            </a:r>
          </a:p>
        </p:txBody>
      </p:sp>
      <p:sp>
        <p:nvSpPr>
          <p:cNvPr id="696327" name="Text Box 7"/>
          <p:cNvSpPr txBox="1">
            <a:spLocks noChangeArrowheads="1"/>
          </p:cNvSpPr>
          <p:nvPr/>
        </p:nvSpPr>
        <p:spPr bwMode="auto">
          <a:xfrm>
            <a:off x="3429000" y="1981200"/>
            <a:ext cx="2538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</a:rPr>
              <a:t>ports as annotations</a:t>
            </a:r>
          </a:p>
        </p:txBody>
      </p:sp>
      <p:sp>
        <p:nvSpPr>
          <p:cNvPr id="696328" name="Text Box 8"/>
          <p:cNvSpPr txBox="1">
            <a:spLocks noChangeArrowheads="1"/>
          </p:cNvSpPr>
          <p:nvPr/>
        </p:nvSpPr>
        <p:spPr bwMode="auto">
          <a:xfrm>
            <a:off x="5843588" y="2224088"/>
            <a:ext cx="2311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</a:rPr>
              <a:t>ports as interfaces</a:t>
            </a:r>
          </a:p>
        </p:txBody>
      </p:sp>
      <p:sp>
        <p:nvSpPr>
          <p:cNvPr id="696329" name="Text Box 9"/>
          <p:cNvSpPr txBox="1">
            <a:spLocks noChangeArrowheads="1"/>
          </p:cNvSpPr>
          <p:nvPr/>
        </p:nvSpPr>
        <p:spPr bwMode="auto">
          <a:xfrm>
            <a:off x="1143000" y="5881688"/>
            <a:ext cx="29289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</a:rPr>
              <a:t>ports as class attributes</a:t>
            </a:r>
          </a:p>
        </p:txBody>
      </p:sp>
      <p:sp>
        <p:nvSpPr>
          <p:cNvPr id="696330" name="Text Box 10"/>
          <p:cNvSpPr txBox="1">
            <a:spLocks noChangeArrowheads="1"/>
          </p:cNvSpPr>
          <p:nvPr/>
        </p:nvSpPr>
        <p:spPr bwMode="auto">
          <a:xfrm>
            <a:off x="4038600" y="5867400"/>
            <a:ext cx="1982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</a:rPr>
              <a:t>ports as classes</a:t>
            </a:r>
          </a:p>
        </p:txBody>
      </p:sp>
      <p:sp>
        <p:nvSpPr>
          <p:cNvPr id="696331" name="Text Box 11"/>
          <p:cNvSpPr txBox="1">
            <a:spLocks noChangeArrowheads="1"/>
          </p:cNvSpPr>
          <p:nvPr/>
        </p:nvSpPr>
        <p:spPr bwMode="auto">
          <a:xfrm>
            <a:off x="6323013" y="5791200"/>
            <a:ext cx="2654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</a:rPr>
              <a:t>ports as classes</a:t>
            </a:r>
            <a:br>
              <a:rPr lang="en-US" sz="1800" b="1">
                <a:solidFill>
                  <a:srgbClr val="FF0000"/>
                </a:solidFill>
              </a:rPr>
            </a:br>
            <a:r>
              <a:rPr lang="en-US" sz="1800" b="1">
                <a:solidFill>
                  <a:srgbClr val="FF0000"/>
                </a:solidFill>
              </a:rPr>
              <a:t>(shown on boundary)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EA3CCA-F41F-0048-9EF3-BB9A2178CB3A}" type="slidenum">
              <a:rPr lang="en-US"/>
              <a:pPr/>
              <a:t>3</a:t>
            </a:fld>
            <a:endParaRPr lang="en-US"/>
          </a:p>
        </p:txBody>
      </p:sp>
      <p:sp>
        <p:nvSpPr>
          <p:cNvPr id="67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The State-Of-Practice is NOT Improving for Modeling Software Design and Architecture</a:t>
            </a:r>
          </a:p>
        </p:txBody>
      </p:sp>
      <p:sp>
        <p:nvSpPr>
          <p:cNvPr id="67891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524000"/>
            <a:ext cx="7772400" cy="838200"/>
          </a:xfrm>
        </p:spPr>
        <p:txBody>
          <a:bodyPr/>
          <a:lstStyle/>
          <a:p>
            <a:r>
              <a:rPr lang="en-US" sz="2400"/>
              <a:t>Researchers and practitioners have different objectives…</a:t>
            </a:r>
          </a:p>
        </p:txBody>
      </p:sp>
      <p:graphicFrame>
        <p:nvGraphicFramePr>
          <p:cNvPr id="678949" name="Group 37"/>
          <p:cNvGraphicFramePr>
            <a:graphicFrameLocks noGrp="1"/>
          </p:cNvGraphicFramePr>
          <p:nvPr>
            <p:ph sz="half" idx="2"/>
          </p:nvPr>
        </p:nvGraphicFramePr>
        <p:xfrm>
          <a:off x="838200" y="2438400"/>
          <a:ext cx="7772400" cy="3783649"/>
        </p:xfrm>
        <a:graphic>
          <a:graphicData uri="http://schemas.openxmlformats.org/drawingml/2006/table">
            <a:tbl>
              <a:tblPr/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 Black" charset="0"/>
                          <a:ea typeface="ＭＳ Ｐゴシック" charset="0"/>
                        </a:rPr>
                        <a:t>Academic Focus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 Black" charset="0"/>
                          <a:ea typeface="ＭＳ Ｐゴシック" charset="0"/>
                        </a:rPr>
                        <a:t>Practitioner Focus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Focus on analytic evolution of architecture models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Focus on a wide range of development issues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Individual models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Families of models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Rigorous modeling notations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Practicality over rigor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Powerful analysis techniques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Architecture as the </a:t>
                      </a:r>
                      <a:r>
                        <a:rPr kumimoji="0" lang="ja-JP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ＭＳ Ｐゴシック" charset="0"/>
                        </a:rPr>
                        <a:t>“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Big Picture</a:t>
                      </a:r>
                      <a:r>
                        <a:rPr kumimoji="0" lang="ja-JP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ＭＳ Ｐゴシック" charset="0"/>
                        </a:rPr>
                        <a:t>”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 in development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Depth over breadth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Breadth over depth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2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Special-Purpose solutions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General Solutions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02274-867E-FE4E-A790-FF7A4E8B5865}" type="slidenum">
              <a:rPr lang="en-US"/>
              <a:pPr/>
              <a:t>30</a:t>
            </a:fld>
            <a:endParaRPr lang="en-US"/>
          </a:p>
        </p:txBody>
      </p:sp>
      <p:sp>
        <p:nvSpPr>
          <p:cNvPr id="69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1: Use UML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As Is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sp>
        <p:nvSpPr>
          <p:cNvPr id="698372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752600"/>
            <a:ext cx="8001000" cy="4114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/>
              <a:t>Simultaneous consideration of architecture rules and UML notational constructs</a:t>
            </a:r>
          </a:p>
          <a:p>
            <a:pPr>
              <a:lnSpc>
                <a:spcPct val="80000"/>
              </a:lnSpc>
            </a:pPr>
            <a:r>
              <a:rPr lang="en-US" sz="2400"/>
              <a:t>Develop a UML domain model</a:t>
            </a:r>
          </a:p>
          <a:p>
            <a:pPr>
              <a:lnSpc>
                <a:spcPct val="80000"/>
              </a:lnSpc>
            </a:pPr>
            <a:r>
              <a:rPr lang="en-US" sz="2400"/>
              <a:t>Develop an (informal) architectural diagram</a:t>
            </a:r>
          </a:p>
          <a:p>
            <a:pPr>
              <a:lnSpc>
                <a:spcPct val="80000"/>
              </a:lnSpc>
            </a:pPr>
            <a:r>
              <a:rPr lang="en-US" sz="2400"/>
              <a:t>Map domain classes to architectural components</a:t>
            </a:r>
          </a:p>
          <a:p>
            <a:pPr>
              <a:lnSpc>
                <a:spcPct val="80000"/>
              </a:lnSpc>
            </a:pPr>
            <a:r>
              <a:rPr lang="en-US" sz="2400"/>
              <a:t>Design class (component) interfaces</a:t>
            </a:r>
          </a:p>
          <a:p>
            <a:pPr>
              <a:lnSpc>
                <a:spcPct val="80000"/>
              </a:lnSpc>
            </a:pPr>
            <a:r>
              <a:rPr lang="en-US" sz="2400"/>
              <a:t>Provide constructs for modeling connectors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Connectors add no functionality at the domain model level</a:t>
            </a:r>
          </a:p>
          <a:p>
            <a:pPr>
              <a:lnSpc>
                <a:spcPct val="80000"/>
              </a:lnSpc>
            </a:pPr>
            <a:r>
              <a:rPr lang="en-US" sz="2400"/>
              <a:t>Model architectural structure in class, object, and collaboration diagrams 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See Garlan 2001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endParaRPr lang="en-US" sz="2400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2C5B16-DA23-8143-A671-6BCAAD2369BB}" type="slidenum">
              <a:rPr lang="en-US"/>
              <a:pPr/>
              <a:t>31</a:t>
            </a:fld>
            <a:endParaRPr lang="en-US"/>
          </a:p>
        </p:txBody>
      </p:sp>
      <p:sp>
        <p:nvSpPr>
          <p:cNvPr id="70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1: Use UML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As Is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sp>
        <p:nvSpPr>
          <p:cNvPr id="703507" name="Text Box 19"/>
          <p:cNvSpPr txBox="1">
            <a:spLocks noChangeArrowheads="1"/>
          </p:cNvSpPr>
          <p:nvPr/>
        </p:nvSpPr>
        <p:spPr bwMode="auto">
          <a:xfrm>
            <a:off x="822325" y="1557338"/>
            <a:ext cx="5208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Service Locator, Business Delegate,…</a:t>
            </a:r>
          </a:p>
        </p:txBody>
      </p:sp>
      <p:pic>
        <p:nvPicPr>
          <p:cNvPr id="703509" name="Picture 2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095500"/>
            <a:ext cx="8001000" cy="4076700"/>
          </a:xfrm>
          <a:noFill/>
          <a:ln/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DF4AB4-F8ED-4841-A772-F2E203E85ACE}" type="slidenum">
              <a:rPr lang="en-US"/>
              <a:pPr/>
              <a:t>32</a:t>
            </a:fld>
            <a:endParaRPr lang="en-US"/>
          </a:p>
        </p:txBody>
      </p:sp>
      <p:sp>
        <p:nvSpPr>
          <p:cNvPr id="6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Strategy 2: Constrain UML to Model Architectural Artifacts</a:t>
            </a:r>
          </a:p>
        </p:txBody>
      </p:sp>
      <p:sp>
        <p:nvSpPr>
          <p:cNvPr id="6993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Use UML</a:t>
            </a:r>
            <a:r>
              <a:rPr lang="ja-JP" altLang="en-US" sz="2800">
                <a:latin typeface="Arial"/>
              </a:rPr>
              <a:t>’</a:t>
            </a:r>
            <a:r>
              <a:rPr lang="en-US" sz="2800"/>
              <a:t>s built-in extension mechanisms on meta-classes</a:t>
            </a:r>
          </a:p>
          <a:p>
            <a:pPr>
              <a:lnSpc>
                <a:spcPct val="90000"/>
              </a:lnSpc>
            </a:pPr>
            <a:r>
              <a:rPr lang="en-US" sz="2800"/>
              <a:t>Allows automated conformance checking</a:t>
            </a:r>
          </a:p>
          <a:p>
            <a:pPr>
              <a:lnSpc>
                <a:spcPct val="90000"/>
              </a:lnSpc>
            </a:pPr>
            <a:r>
              <a:rPr lang="en-US" sz="2800"/>
              <a:t>Select a meta-class semantically close to an ADL construct</a:t>
            </a:r>
          </a:p>
          <a:p>
            <a:pPr>
              <a:lnSpc>
                <a:spcPct val="90000"/>
              </a:lnSpc>
            </a:pPr>
            <a:r>
              <a:rPr lang="en-US" sz="2800"/>
              <a:t>Define a stereotype and apply it to meta-class instances</a:t>
            </a:r>
          </a:p>
          <a:p>
            <a:pPr>
              <a:lnSpc>
                <a:spcPct val="90000"/>
              </a:lnSpc>
            </a:pPr>
            <a:r>
              <a:rPr lang="en-US" sz="2800"/>
              <a:t>Class semantics are constrained to that of the ADL</a:t>
            </a:r>
          </a:p>
          <a:p>
            <a:pPr>
              <a:lnSpc>
                <a:spcPct val="90000"/>
              </a:lnSpc>
            </a:pPr>
            <a:endParaRPr lang="en-US" sz="2800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2AEEA4-CECF-5B4E-90CB-7592F1E87093}" type="slidenum">
              <a:rPr lang="en-US"/>
              <a:pPr/>
              <a:t>33</a:t>
            </a:fld>
            <a:endParaRPr lang="en-US"/>
          </a:p>
        </p:txBody>
      </p:sp>
      <p:sp>
        <p:nvSpPr>
          <p:cNvPr id="70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Strategy 2: Constrain UML to Model Architectural Artifacts</a:t>
            </a:r>
          </a:p>
        </p:txBody>
      </p:sp>
      <p:pic>
        <p:nvPicPr>
          <p:cNvPr id="70554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" y="2303463"/>
            <a:ext cx="8915400" cy="3563937"/>
          </a:xfrm>
          <a:noFill/>
          <a:ln/>
        </p:spPr>
      </p:pic>
      <p:sp>
        <p:nvSpPr>
          <p:cNvPr id="705543" name="Text Box 7"/>
          <p:cNvSpPr txBox="1">
            <a:spLocks noChangeArrowheads="1"/>
          </p:cNvSpPr>
          <p:nvPr/>
        </p:nvSpPr>
        <p:spPr bwMode="auto">
          <a:xfrm>
            <a:off x="685800" y="1676400"/>
            <a:ext cx="383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Define Custom Stereotypes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4013A4-8B99-054B-923B-80FD0E578F8B}" type="slidenum">
              <a:rPr lang="en-US"/>
              <a:pPr/>
              <a:t>34</a:t>
            </a:fld>
            <a:endParaRPr lang="en-US"/>
          </a:p>
        </p:txBody>
      </p:sp>
      <p:sp>
        <p:nvSpPr>
          <p:cNvPr id="70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3: Extend UML</a:t>
            </a:r>
          </a:p>
        </p:txBody>
      </p:sp>
      <p:sp>
        <p:nvSpPr>
          <p:cNvPr id="70144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Use UML</a:t>
            </a:r>
            <a:r>
              <a:rPr lang="ja-JP" altLang="en-US" sz="2800">
                <a:latin typeface="Arial"/>
              </a:rPr>
              <a:t>’</a:t>
            </a:r>
            <a:r>
              <a:rPr lang="en-US" sz="2800"/>
              <a:t>s meta metamodel to extend UML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Introduce </a:t>
            </a:r>
            <a:r>
              <a:rPr lang="en-US" sz="2400" i="1"/>
              <a:t>explicit </a:t>
            </a:r>
            <a:r>
              <a:rPr lang="en-US" sz="2400"/>
              <a:t>architectural constructs and in UML</a:t>
            </a:r>
          </a:p>
          <a:p>
            <a:pPr>
              <a:lnSpc>
                <a:spcPct val="90000"/>
              </a:lnSpc>
            </a:pPr>
            <a:r>
              <a:rPr lang="en-US" sz="2800"/>
              <a:t>Introduce additional notations for modeling architectural semantics</a:t>
            </a:r>
          </a:p>
          <a:p>
            <a:pPr>
              <a:lnSpc>
                <a:spcPct val="90000"/>
              </a:lnSpc>
            </a:pPr>
            <a:r>
              <a:rPr lang="en-US" sz="2800"/>
              <a:t>Follow an approach similar to strategy #1 to model specific architectures</a:t>
            </a:r>
          </a:p>
          <a:p>
            <a:pPr>
              <a:lnSpc>
                <a:spcPct val="90000"/>
              </a:lnSpc>
            </a:pPr>
            <a:r>
              <a:rPr lang="en-US" sz="2800"/>
              <a:t>Follow an approach similar to strategy #2 to model specific architectural styles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8439D9-5ED1-6945-8F26-6F650CD69BE9}" type="slidenum">
              <a:rPr lang="en-US"/>
              <a:pPr/>
              <a:t>35</a:t>
            </a:fld>
            <a:endParaRPr lang="en-US"/>
          </a:p>
        </p:txBody>
      </p:sp>
      <p:sp>
        <p:nvSpPr>
          <p:cNvPr id="70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the Approaches</a:t>
            </a:r>
          </a:p>
        </p:txBody>
      </p:sp>
      <p:sp>
        <p:nvSpPr>
          <p:cNvPr id="7024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Straight</a:t>
            </a:r>
            <a:r>
              <a:rPr lang="ja-JP" altLang="en-US" sz="2000">
                <a:latin typeface="Arial"/>
              </a:rPr>
              <a:t>”</a:t>
            </a:r>
            <a:r>
              <a:rPr lang="en-US" sz="2000"/>
              <a:t> UML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understandable architectures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manipulable by standard tools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architectural constraint violations</a:t>
            </a:r>
          </a:p>
          <a:p>
            <a:pPr>
              <a:lnSpc>
                <a:spcPct val="80000"/>
              </a:lnSpc>
            </a:pP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Constrained</a:t>
            </a:r>
            <a:r>
              <a:rPr lang="ja-JP" altLang="en-US" sz="2000">
                <a:latin typeface="Arial"/>
              </a:rPr>
              <a:t>”</a:t>
            </a:r>
            <a:r>
              <a:rPr lang="en-US" sz="2000"/>
              <a:t> UML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ensures architectural constraints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requires complete style specifications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requires OCL-compliant tools</a:t>
            </a:r>
          </a:p>
          <a:p>
            <a:pPr>
              <a:lnSpc>
                <a:spcPct val="80000"/>
              </a:lnSpc>
            </a:pP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Extended</a:t>
            </a:r>
            <a:r>
              <a:rPr lang="ja-JP" altLang="en-US" sz="2000">
                <a:latin typeface="Arial"/>
              </a:rPr>
              <a:t>”</a:t>
            </a:r>
            <a:r>
              <a:rPr lang="en-US" sz="2000"/>
              <a:t> UML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provides </a:t>
            </a:r>
            <a:r>
              <a:rPr lang="ja-JP" altLang="en-US" sz="1800">
                <a:latin typeface="Arial"/>
              </a:rPr>
              <a:t>“</a:t>
            </a:r>
            <a:r>
              <a:rPr lang="en-US" sz="1800"/>
              <a:t>native</a:t>
            </a:r>
            <a:r>
              <a:rPr lang="ja-JP" altLang="en-US" sz="1800">
                <a:latin typeface="Arial"/>
              </a:rPr>
              <a:t>”</a:t>
            </a:r>
            <a:r>
              <a:rPr lang="en-US" sz="1800"/>
              <a:t> support for architectures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requires backward tool compatibility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may result in incompatible UML versions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must be careful not to create another </a:t>
            </a:r>
            <a:r>
              <a:rPr lang="ja-JP" altLang="en-US" sz="1800">
                <a:latin typeface="Arial"/>
              </a:rPr>
              <a:t>“</a:t>
            </a:r>
            <a:r>
              <a:rPr lang="en-US" sz="1800"/>
              <a:t>box and line</a:t>
            </a:r>
            <a:r>
              <a:rPr lang="ja-JP" altLang="en-US" sz="1800">
                <a:latin typeface="Arial"/>
              </a:rPr>
              <a:t>”</a:t>
            </a:r>
            <a:r>
              <a:rPr lang="en-US" sz="1800"/>
              <a:t> notation, invalidating the motivation to use UML in the first place</a:t>
            </a:r>
          </a:p>
          <a:p>
            <a:pPr>
              <a:lnSpc>
                <a:spcPct val="80000"/>
              </a:lnSpc>
            </a:pPr>
            <a:endParaRPr lang="en-US" sz="2000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091385-47B8-244C-8474-50C565294766}" type="slidenum">
              <a:rPr lang="en-US"/>
              <a:pPr/>
              <a:t>36</a:t>
            </a:fld>
            <a:endParaRPr lang="en-US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Using informal lines and boxes to model architecture</a:t>
            </a:r>
          </a:p>
        </p:txBody>
      </p:sp>
      <p:sp>
        <p:nvSpPr>
          <p:cNvPr id="70861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676400"/>
            <a:ext cx="7772400" cy="4114800"/>
          </a:xfrm>
        </p:spPr>
        <p:txBody>
          <a:bodyPr/>
          <a:lstStyle/>
          <a:p>
            <a:r>
              <a:rPr lang="en-US" sz="2000" dirty="0"/>
              <a:t>In this approach a diagraming tool such as Microsoft Visio or </a:t>
            </a:r>
            <a:r>
              <a:rPr lang="en-US" sz="2000" dirty="0" err="1"/>
              <a:t>Omnigraffle</a:t>
            </a:r>
            <a:r>
              <a:rPr lang="en-US" sz="2000" dirty="0"/>
              <a:t> is used to document the architecture views</a:t>
            </a:r>
          </a:p>
          <a:p>
            <a:r>
              <a:rPr lang="en-US" sz="2000" dirty="0"/>
              <a:t>Tends to create the “best looking” views given that there is no limitation to the artwork that can be applied to the components and connectors.</a:t>
            </a:r>
          </a:p>
          <a:p>
            <a:r>
              <a:rPr lang="en-US" sz="2000" dirty="0"/>
              <a:t>Probably the most popular approach to document architectures</a:t>
            </a:r>
          </a:p>
          <a:p>
            <a:r>
              <a:rPr lang="en-US" sz="2000" dirty="0"/>
              <a:t>But there are challenges:</a:t>
            </a:r>
          </a:p>
          <a:p>
            <a:pPr lvl="1"/>
            <a:r>
              <a:rPr lang="en-US" sz="1800" dirty="0"/>
              <a:t>There is a lack of rigor over the component and connector vocabulary</a:t>
            </a:r>
          </a:p>
          <a:p>
            <a:pPr lvl="1"/>
            <a:r>
              <a:rPr lang="en-US" sz="1800" dirty="0"/>
              <a:t>They tend to be pictures, and difficult to get value over managing the views in a model repository – for example – there is limited opportunity to share metadata between diagrams </a:t>
            </a:r>
          </a:p>
          <a:p>
            <a:pPr lvl="1"/>
            <a:r>
              <a:rPr lang="en-US" sz="1800" dirty="0"/>
              <a:t>Hard to deal with versioning and change – “Is this the latest view?”</a:t>
            </a:r>
          </a:p>
          <a:p>
            <a:pPr lvl="1"/>
            <a:r>
              <a:rPr lang="en-US" sz="1800" dirty="0"/>
              <a:t>Impossible to detect inconsistencies between models</a:t>
            </a:r>
          </a:p>
        </p:txBody>
      </p:sp>
    </p:spTree>
    <p:extLst>
      <p:ext uri="{BB962C8B-B14F-4D97-AF65-F5344CB8AC3E}">
        <p14:creationId xmlns:p14="http://schemas.microsoft.com/office/powerpoint/2010/main" val="370490923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091385-47B8-244C-8474-50C565294766}" type="slidenum">
              <a:rPr lang="en-US"/>
              <a:pPr/>
              <a:t>37</a:t>
            </a:fld>
            <a:endParaRPr lang="en-US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1143000"/>
          </a:xfrm>
        </p:spPr>
        <p:txBody>
          <a:bodyPr/>
          <a:lstStyle/>
          <a:p>
            <a:r>
              <a:rPr lang="en-US" sz="3200" dirty="0"/>
              <a:t>Example: Line and Box Drawing for SOA Architecture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5257800"/>
            <a:ext cx="15573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286000" y="5372100"/>
            <a:ext cx="762000" cy="762000"/>
          </a:xfrm>
          <a:prstGeom prst="ellipse">
            <a:avLst/>
          </a:prstGeom>
          <a:solidFill>
            <a:srgbClr val="28A85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Left-Right Arrow 7"/>
          <p:cNvSpPr/>
          <p:nvPr/>
        </p:nvSpPr>
        <p:spPr>
          <a:xfrm>
            <a:off x="2400300" y="5510213"/>
            <a:ext cx="533400" cy="485775"/>
          </a:xfrm>
          <a:prstGeom prst="leftRightArrow">
            <a:avLst>
              <a:gd name="adj1" fmla="val 20769"/>
              <a:gd name="adj2" fmla="val 39370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t="37860" r="19914"/>
          <a:stretch>
            <a:fillRect/>
          </a:stretch>
        </p:blipFill>
        <p:spPr bwMode="auto">
          <a:xfrm>
            <a:off x="3506788" y="5106988"/>
            <a:ext cx="1338262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reeform 9"/>
          <p:cNvSpPr/>
          <p:nvPr/>
        </p:nvSpPr>
        <p:spPr>
          <a:xfrm>
            <a:off x="4094163" y="5900738"/>
            <a:ext cx="344487" cy="250825"/>
          </a:xfrm>
          <a:custGeom>
            <a:avLst/>
            <a:gdLst>
              <a:gd name="connsiteX0" fmla="*/ 0 w 343457"/>
              <a:gd name="connsiteY0" fmla="*/ 84750 h 249788"/>
              <a:gd name="connsiteX1" fmla="*/ 343457 w 343457"/>
              <a:gd name="connsiteY1" fmla="*/ 0 h 249788"/>
              <a:gd name="connsiteX2" fmla="*/ 334536 w 343457"/>
              <a:gd name="connsiteY2" fmla="*/ 156117 h 249788"/>
              <a:gd name="connsiteX3" fmla="*/ 4460 w 343457"/>
              <a:gd name="connsiteY3" fmla="*/ 249788 h 249788"/>
              <a:gd name="connsiteX4" fmla="*/ 0 w 343457"/>
              <a:gd name="connsiteY4" fmla="*/ 84750 h 249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457" h="249788">
                <a:moveTo>
                  <a:pt x="0" y="84750"/>
                </a:moveTo>
                <a:lnTo>
                  <a:pt x="343457" y="0"/>
                </a:lnTo>
                <a:lnTo>
                  <a:pt x="334536" y="156117"/>
                </a:lnTo>
                <a:lnTo>
                  <a:pt x="4460" y="249788"/>
                </a:lnTo>
                <a:lnTo>
                  <a:pt x="0" y="8475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00227" y="5888748"/>
            <a:ext cx="539749" cy="276999"/>
          </a:xfrm>
          <a:prstGeom prst="rect">
            <a:avLst/>
          </a:prstGeom>
        </p:spPr>
        <p:txBody>
          <a:bodyPr>
            <a:spAutoFit/>
            <a:scene3d>
              <a:camera prst="isometricRightUp">
                <a:rot lat="900000" lon="18899998" rev="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200" b="1" dirty="0">
                <a:ln w="11430"/>
                <a:gradFill>
                  <a:gsLst>
                    <a:gs pos="0">
                      <a:srgbClr val="C0504D">
                        <a:tint val="70000"/>
                        <a:satMod val="245000"/>
                      </a:srgbClr>
                    </a:gs>
                    <a:gs pos="75000">
                      <a:srgbClr val="C0504D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C0504D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 Black" pitchFamily="34" charset="0"/>
              </a:rPr>
              <a:t>API</a:t>
            </a: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713" y="5334000"/>
            <a:ext cx="1309687" cy="87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an 12"/>
          <p:cNvSpPr/>
          <p:nvPr/>
        </p:nvSpPr>
        <p:spPr>
          <a:xfrm>
            <a:off x="7924800" y="5257800"/>
            <a:ext cx="990600" cy="831850"/>
          </a:xfrm>
          <a:prstGeom prst="can">
            <a:avLst/>
          </a:prstGeom>
          <a:solidFill>
            <a:srgbClr val="F9A63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7" y="1219200"/>
            <a:ext cx="8898411" cy="3833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318219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091385-47B8-244C-8474-50C565294766}" type="slidenum">
              <a:rPr lang="en-US"/>
              <a:pPr/>
              <a:t>38</a:t>
            </a:fld>
            <a:endParaRPr lang="en-US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1143000"/>
          </a:xfrm>
        </p:spPr>
        <p:txBody>
          <a:bodyPr/>
          <a:lstStyle/>
          <a:p>
            <a:r>
              <a:rPr lang="en-US" sz="3200" dirty="0"/>
              <a:t>Google Search: Architecture Diagrams</a:t>
            </a:r>
            <a:br>
              <a:rPr lang="en-US" sz="3200" dirty="0"/>
            </a:br>
            <a:r>
              <a:rPr lang="en-US" sz="3200" dirty="0"/>
              <a:t>--- Nothing is consistent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341399-6E89-D949-9985-28B64841D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00200"/>
            <a:ext cx="8686800" cy="415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216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091385-47B8-244C-8474-50C565294766}" type="slidenum">
              <a:rPr lang="en-US"/>
              <a:pPr/>
              <a:t>39</a:t>
            </a:fld>
            <a:endParaRPr lang="en-US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1143000"/>
          </a:xfrm>
        </p:spPr>
        <p:txBody>
          <a:bodyPr/>
          <a:lstStyle/>
          <a:p>
            <a:r>
              <a:rPr lang="en-US" sz="3200" dirty="0"/>
              <a:t>This is the sweet spot for C4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CF7A1F-96EF-6C40-9043-E86DCFE5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75" y="1018195"/>
            <a:ext cx="7131050" cy="52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8030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2699D-9542-6343-AD49-D59072ED5443}" type="slidenum">
              <a:rPr lang="en-US"/>
              <a:pPr/>
              <a:t>4</a:t>
            </a:fld>
            <a:endParaRPr lang="en-US"/>
          </a:p>
        </p:txBody>
      </p:sp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Revisiting Software Architecture</a:t>
            </a:r>
          </a:p>
        </p:txBody>
      </p:sp>
      <p:sp>
        <p:nvSpPr>
          <p:cNvPr id="68710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software architecture of a system defines its high-level structure, exposing its gross organization as a collection of interacting components.</a:t>
            </a:r>
          </a:p>
          <a:p>
            <a:r>
              <a:rPr lang="en-US"/>
              <a:t>Components needed to model a software architecture include:</a:t>
            </a:r>
          </a:p>
          <a:p>
            <a:pPr lvl="1"/>
            <a:r>
              <a:rPr lang="en-US"/>
              <a:t>Components, Connectors, Systems, Properties and Styles.</a:t>
            </a:r>
          </a:p>
          <a:p>
            <a:endParaRPr lang="en-US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091385-47B8-244C-8474-50C565294766}" type="slidenum">
              <a:rPr lang="en-US"/>
              <a:pPr/>
              <a:t>40</a:t>
            </a:fld>
            <a:endParaRPr lang="en-US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Comparing the approaches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872274"/>
              </p:ext>
            </p:extLst>
          </p:nvPr>
        </p:nvGraphicFramePr>
        <p:xfrm>
          <a:off x="914400" y="1752600"/>
          <a:ext cx="7848600" cy="4464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1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42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Most formal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of all of the approaches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Able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to precisely define architecture components, connectors and constraints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Not visual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Too complex for use outside of the academic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community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wide standard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Almost no activity in the research community these days, and not used in industry to the best of my knowledge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42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Supports the basic constructs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to support architecture concerns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Can be integrated into a model repository promoting reuse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Good support for maintaining relationships between models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UML is really designed for OOP where design can be mapped to code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Quasi-formalism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may lead to inconsistency between different designers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Attempts to add architecture semantics to UML are challenging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13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Lines and Boxes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Just drawings – can represent any architecture concern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Easiest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to create models that can be digested by the widest number of stakeholders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Produces the nicest looking views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Just artwork, can be interpreted differently by different people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Typically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just managed as files (not versioned in a repository) which can lead to version management problems. 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No direct support for maintaining relationships between models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892981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091385-47B8-244C-8474-50C565294766}" type="slidenum">
              <a:rPr lang="en-US"/>
              <a:pPr/>
              <a:t>41</a:t>
            </a:fld>
            <a:endParaRPr lang="en-US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Architecture Decision Records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618A15-E6B1-C341-A73F-E11028DAAE50}"/>
              </a:ext>
            </a:extLst>
          </p:cNvPr>
          <p:cNvSpPr/>
          <p:nvPr/>
        </p:nvSpPr>
        <p:spPr>
          <a:xfrm>
            <a:off x="626423" y="876300"/>
            <a:ext cx="8153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thinkrelevance.com</a:t>
            </a:r>
            <a:r>
              <a:rPr lang="en-US" sz="1200" dirty="0"/>
              <a:t>/blog/2011/11/15/documenting-architecture-decisions</a:t>
            </a:r>
          </a:p>
        </p:txBody>
      </p:sp>
      <p:sp>
        <p:nvSpPr>
          <p:cNvPr id="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118EEBC-991F-9B4E-A834-E46FC19FF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71600"/>
            <a:ext cx="7772400" cy="4724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0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charset="0"/>
              <a:buChar char="w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kern="0" dirty="0"/>
              <a:t>One of the best ways to document an architecture is to think about all of the decisions that need to be made</a:t>
            </a:r>
          </a:p>
          <a:p>
            <a:pPr lvl="1"/>
            <a:r>
              <a:rPr lang="en-US" sz="1400" kern="0" dirty="0"/>
              <a:t>Not all decisions need to be made at once</a:t>
            </a:r>
          </a:p>
          <a:p>
            <a:pPr lvl="1"/>
            <a:r>
              <a:rPr lang="en-US" sz="1400" kern="0" dirty="0"/>
              <a:t>Not all decisions need solutions prior to a project beginning</a:t>
            </a:r>
          </a:p>
          <a:p>
            <a:pPr lvl="1"/>
            <a:r>
              <a:rPr lang="en-US" sz="1400" kern="0" dirty="0"/>
              <a:t>We constantly learn new things, thus, decisions may change</a:t>
            </a:r>
          </a:p>
          <a:p>
            <a:r>
              <a:rPr lang="en-US" sz="1800" kern="0" dirty="0"/>
              <a:t>Also, keeping decisions close to the code, with collaboration capabilities is desirable: </a:t>
            </a:r>
            <a:r>
              <a:rPr lang="en-US" sz="1800" kern="0" dirty="0">
                <a:hlinkClick r:id="rId3"/>
              </a:rPr>
              <a:t>https://github.com/ArchitectingSoftware/CS575-SoftwareDesign/tree/master/Lectures/Architecture-Documentation-Demo/doc</a:t>
            </a:r>
            <a:endParaRPr lang="en-US" sz="1800" kern="0" dirty="0"/>
          </a:p>
          <a:p>
            <a:r>
              <a:rPr lang="en-US" sz="1800" kern="0" dirty="0"/>
              <a:t>ADR</a:t>
            </a:r>
          </a:p>
          <a:p>
            <a:pPr lvl="1"/>
            <a:r>
              <a:rPr lang="en-US" sz="1400" kern="0" dirty="0"/>
              <a:t>Numbered monotonically, no number ever repeats</a:t>
            </a:r>
          </a:p>
          <a:p>
            <a:pPr lvl="1"/>
            <a:r>
              <a:rPr lang="en-US" sz="1400" kern="0" dirty="0"/>
              <a:t>Clear title, status and keywords for search</a:t>
            </a:r>
          </a:p>
          <a:p>
            <a:pPr lvl="1"/>
            <a:r>
              <a:rPr lang="en-US" sz="1400" kern="0" dirty="0"/>
              <a:t>Context and Problem Statement</a:t>
            </a:r>
          </a:p>
          <a:p>
            <a:pPr lvl="1"/>
            <a:r>
              <a:rPr lang="en-US" sz="1400" kern="0" dirty="0"/>
              <a:t>Considered Options</a:t>
            </a:r>
          </a:p>
          <a:p>
            <a:pPr lvl="1"/>
            <a:r>
              <a:rPr lang="en-US" sz="1400" kern="0" dirty="0"/>
              <a:t>Decision Outcome</a:t>
            </a:r>
          </a:p>
          <a:p>
            <a:pPr lvl="1"/>
            <a:r>
              <a:rPr lang="en-US" sz="1400" kern="0" dirty="0"/>
              <a:t>Supporting architecture diagrams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9A87BB-28BD-CD41-9802-3F4A9D9AB436}"/>
              </a:ext>
            </a:extLst>
          </p:cNvPr>
          <p:cNvSpPr/>
          <p:nvPr/>
        </p:nvSpPr>
        <p:spPr>
          <a:xfrm>
            <a:off x="283523" y="5981700"/>
            <a:ext cx="88392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DEMO AT:</a:t>
            </a:r>
            <a:br>
              <a:rPr lang="en-US" sz="1200" dirty="0"/>
            </a:b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ArchitectingSoftware</a:t>
            </a:r>
            <a:r>
              <a:rPr lang="en-US" sz="1200" dirty="0"/>
              <a:t>/CS575-SoftwareDesign/tree/master/Lectures/Architecture-Documentation-Demo/doc</a:t>
            </a:r>
          </a:p>
        </p:txBody>
      </p:sp>
    </p:spTree>
    <p:extLst>
      <p:ext uri="{BB962C8B-B14F-4D97-AF65-F5344CB8AC3E}">
        <p14:creationId xmlns:p14="http://schemas.microsoft.com/office/powerpoint/2010/main" val="378736532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EF855E-FBE0-234B-B9C4-4C6A15AB49F1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8800" y="2057400"/>
            <a:ext cx="5029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And now a shameless plug into some interesting research on architecture recovery and architecture </a:t>
            </a:r>
            <a:r>
              <a:rPr lang="en-US" sz="3200" b="1"/>
              <a:t>style repair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4606832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D3EE521-AFF6-2246-A8AD-B06AA1039141}" type="slidenum">
              <a:rPr lang="en-US"/>
              <a:pPr/>
              <a:t>43</a:t>
            </a:fld>
            <a:endParaRPr lang="en-US"/>
          </a:p>
        </p:txBody>
      </p:sp>
      <p:sp>
        <p:nvSpPr>
          <p:cNvPr id="70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ISF: Interconnection Style Formalism</a:t>
            </a:r>
          </a:p>
        </p:txBody>
      </p:sp>
      <p:sp>
        <p:nvSpPr>
          <p:cNvPr id="70963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ISF is a visual language used to define </a:t>
            </a:r>
            <a:r>
              <a:rPr lang="en-US" i="1"/>
              <a:t>Interconnection Styles</a:t>
            </a:r>
          </a:p>
          <a:p>
            <a:r>
              <a:rPr lang="en-US"/>
              <a:t>Interconnection Styles are specified in ISF using a series of rules that define structural and semantic properties of architectural relations</a:t>
            </a:r>
          </a:p>
          <a:p>
            <a:pPr>
              <a:buFont typeface="Wingdings" charset="0"/>
              <a:buNone/>
            </a:pPr>
            <a:endParaRPr lang="en-US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85764-3895-7B43-9649-D0F71D24F0F6}" type="slidenum">
              <a:rPr lang="en-US"/>
              <a:pPr/>
              <a:t>44</a:t>
            </a:fld>
            <a:endParaRPr lang="en-US"/>
          </a:p>
        </p:txBody>
      </p:sp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ISF Rules</a:t>
            </a:r>
          </a:p>
        </p:txBody>
      </p:sp>
      <p:sp>
        <p:nvSpPr>
          <p:cNvPr id="71065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ISF allows for the definition of 2 types of rules…</a:t>
            </a:r>
          </a:p>
          <a:p>
            <a:pPr lvl="1">
              <a:lnSpc>
                <a:spcPct val="90000"/>
              </a:lnSpc>
            </a:pPr>
            <a:r>
              <a:rPr lang="en-US" i="1"/>
              <a:t>Permission rules</a:t>
            </a:r>
            <a:r>
              <a:rPr lang="en-US"/>
              <a:t>, which define the set of well-formed configurations of sub-systems, modules, usage and architectural relations that adhere to a specific style.</a:t>
            </a:r>
          </a:p>
          <a:p>
            <a:pPr lvl="1">
              <a:lnSpc>
                <a:spcPct val="90000"/>
              </a:lnSpc>
            </a:pPr>
            <a:r>
              <a:rPr lang="en-US" i="1"/>
              <a:t>Definition rules,</a:t>
            </a:r>
            <a:r>
              <a:rPr lang="en-US"/>
              <a:t> which are used to define new relations based on patterns of components and relations.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20B18E-652E-0843-B4D8-2F476CBD4B8E}" type="slidenum">
              <a:rPr lang="en-US"/>
              <a:pPr/>
              <a:t>45</a:t>
            </a:fld>
            <a:endParaRPr lang="en-US"/>
          </a:p>
        </p:txBody>
      </p:sp>
      <p:sp>
        <p:nvSpPr>
          <p:cNvPr id="71168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ISF Style Examples – Export and Broad Export</a:t>
            </a:r>
          </a:p>
        </p:txBody>
      </p:sp>
      <p:pic>
        <p:nvPicPr>
          <p:cNvPr id="711684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4294188"/>
            <a:ext cx="7086600" cy="1954212"/>
          </a:xfrm>
          <a:noFill/>
          <a:ln/>
        </p:spPr>
      </p:pic>
      <p:sp>
        <p:nvSpPr>
          <p:cNvPr id="711687" name="Text Box 7"/>
          <p:cNvSpPr txBox="1">
            <a:spLocks noChangeArrowheads="1"/>
          </p:cNvSpPr>
          <p:nvPr/>
        </p:nvSpPr>
        <p:spPr bwMode="auto">
          <a:xfrm>
            <a:off x="3352800" y="3810000"/>
            <a:ext cx="2678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Broad Export Style</a:t>
            </a:r>
          </a:p>
        </p:txBody>
      </p:sp>
      <p:sp>
        <p:nvSpPr>
          <p:cNvPr id="711688" name="Text Box 8"/>
          <p:cNvSpPr txBox="1">
            <a:spLocks noChangeArrowheads="1"/>
          </p:cNvSpPr>
          <p:nvPr/>
        </p:nvSpPr>
        <p:spPr bwMode="auto">
          <a:xfrm>
            <a:off x="3609975" y="1295400"/>
            <a:ext cx="180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Export Style</a:t>
            </a:r>
          </a:p>
        </p:txBody>
      </p:sp>
      <p:sp>
        <p:nvSpPr>
          <p:cNvPr id="711693" name="Line 13"/>
          <p:cNvSpPr>
            <a:spLocks noChangeShapeType="1"/>
          </p:cNvSpPr>
          <p:nvPr/>
        </p:nvSpPr>
        <p:spPr bwMode="auto">
          <a:xfrm>
            <a:off x="381000" y="3810000"/>
            <a:ext cx="84582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711695" name="Picture 1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1689100"/>
            <a:ext cx="5257800" cy="2039938"/>
          </a:xfrm>
          <a:noFill/>
          <a:ln/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CFD964-1974-8142-9B9D-1FA39277666E}" type="slidenum">
              <a:rPr lang="en-US"/>
              <a:pPr/>
              <a:t>46</a:t>
            </a:fld>
            <a:endParaRPr lang="en-US"/>
          </a:p>
        </p:txBody>
      </p:sp>
      <p:sp>
        <p:nvSpPr>
          <p:cNvPr id="72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Small Example</a:t>
            </a:r>
          </a:p>
        </p:txBody>
      </p:sp>
      <p:pic>
        <p:nvPicPr>
          <p:cNvPr id="727044" name="Picture 4" descr="juni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5"/>
          <a:stretch>
            <a:fillRect/>
          </a:stretch>
        </p:blipFill>
        <p:spPr>
          <a:xfrm>
            <a:off x="76200" y="1600200"/>
            <a:ext cx="8991600" cy="2325688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27046" name="Text Box 6"/>
          <p:cNvSpPr txBox="1">
            <a:spLocks noChangeArrowheads="1"/>
          </p:cNvSpPr>
          <p:nvPr/>
        </p:nvSpPr>
        <p:spPr bwMode="auto">
          <a:xfrm>
            <a:off x="2743200" y="4572000"/>
            <a:ext cx="2446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u="sng"/>
              <a:t>Relation Types</a:t>
            </a:r>
          </a:p>
        </p:txBody>
      </p:sp>
      <p:sp>
        <p:nvSpPr>
          <p:cNvPr id="727047" name="Line 7"/>
          <p:cNvSpPr>
            <a:spLocks noChangeShapeType="1"/>
          </p:cNvSpPr>
          <p:nvPr/>
        </p:nvSpPr>
        <p:spPr bwMode="auto">
          <a:xfrm>
            <a:off x="1189038" y="5180013"/>
            <a:ext cx="1143000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27048" name="Line 8"/>
          <p:cNvSpPr>
            <a:spLocks noChangeShapeType="1"/>
          </p:cNvSpPr>
          <p:nvPr/>
        </p:nvSpPr>
        <p:spPr bwMode="auto">
          <a:xfrm>
            <a:off x="1189038" y="5561013"/>
            <a:ext cx="11430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27049" name="Line 9"/>
          <p:cNvSpPr>
            <a:spLocks noChangeShapeType="1"/>
          </p:cNvSpPr>
          <p:nvPr/>
        </p:nvSpPr>
        <p:spPr bwMode="auto">
          <a:xfrm>
            <a:off x="1189038" y="5942013"/>
            <a:ext cx="1143000" cy="0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27050" name="Text Box 10"/>
          <p:cNvSpPr txBox="1">
            <a:spLocks noChangeArrowheads="1"/>
          </p:cNvSpPr>
          <p:nvPr/>
        </p:nvSpPr>
        <p:spPr bwMode="auto">
          <a:xfrm>
            <a:off x="2468563" y="4984750"/>
            <a:ext cx="12033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Use</a:t>
            </a:r>
          </a:p>
          <a:p>
            <a:r>
              <a:rPr lang="en-US"/>
              <a:t>Contain</a:t>
            </a:r>
          </a:p>
          <a:p>
            <a:r>
              <a:rPr lang="en-US"/>
              <a:t>Export</a:t>
            </a:r>
          </a:p>
        </p:txBody>
      </p:sp>
      <p:sp>
        <p:nvSpPr>
          <p:cNvPr id="727051" name="Text Box 11"/>
          <p:cNvSpPr txBox="1">
            <a:spLocks noChangeArrowheads="1"/>
          </p:cNvSpPr>
          <p:nvPr/>
        </p:nvSpPr>
        <p:spPr bwMode="auto">
          <a:xfrm>
            <a:off x="3795713" y="4983163"/>
            <a:ext cx="405288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[from source code]</a:t>
            </a:r>
          </a:p>
          <a:p>
            <a:r>
              <a:rPr lang="en-US"/>
              <a:t>[from clustering process]</a:t>
            </a:r>
          </a:p>
          <a:p>
            <a:r>
              <a:rPr lang="en-US"/>
              <a:t>[from architectural recovery]</a:t>
            </a: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531F34-00C9-EB42-936A-141BACDC7275}" type="slidenum">
              <a:rPr lang="en-US"/>
              <a:pPr/>
              <a:t>47</a:t>
            </a:fld>
            <a:endParaRPr lang="en-US"/>
          </a:p>
        </p:txBody>
      </p:sp>
      <p:sp>
        <p:nvSpPr>
          <p:cNvPr id="71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05800" cy="1143000"/>
          </a:xfrm>
        </p:spPr>
        <p:txBody>
          <a:bodyPr/>
          <a:lstStyle/>
          <a:p>
            <a:r>
              <a:rPr lang="en-US" sz="3200"/>
              <a:t>Example: Using ISF for Architectural Maintenance [from Mitchell,Mancoridis 2004]</a:t>
            </a:r>
          </a:p>
        </p:txBody>
      </p:sp>
      <p:pic>
        <p:nvPicPr>
          <p:cNvPr id="715784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905000"/>
            <a:ext cx="7546975" cy="3824288"/>
          </a:xfrm>
          <a:noFill/>
          <a:ln/>
        </p:spPr>
      </p:pic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ACEA9B-B84E-1C44-B827-F09E998F685E}" type="slidenum">
              <a:rPr lang="en-US"/>
              <a:pPr/>
              <a:t>48</a:t>
            </a:fld>
            <a:endParaRPr lang="en-US"/>
          </a:p>
        </p:txBody>
      </p:sp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Example: Using ISF for Architectural Maintenance </a:t>
            </a:r>
          </a:p>
        </p:txBody>
      </p:sp>
      <p:pic>
        <p:nvPicPr>
          <p:cNvPr id="726019" name="Picture 3" descr="bunch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666875"/>
            <a:ext cx="8839200" cy="459105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26020" name="Text Box 4"/>
          <p:cNvSpPr txBox="1">
            <a:spLocks noChangeArrowheads="1"/>
          </p:cNvSpPr>
          <p:nvPr/>
        </p:nvSpPr>
        <p:spPr bwMode="auto">
          <a:xfrm>
            <a:off x="822325" y="1481138"/>
            <a:ext cx="44259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Here is the dependency view of</a:t>
            </a:r>
            <a:br>
              <a:rPr lang="en-US"/>
            </a:br>
            <a:r>
              <a:rPr lang="en-US"/>
              <a:t>the Bunch system…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856A33-964C-1E43-B27C-3EEFE22D12B0}" type="slidenum">
              <a:rPr lang="en-US"/>
              <a:pPr/>
              <a:t>49</a:t>
            </a:fld>
            <a:endParaRPr lang="en-US"/>
          </a:p>
        </p:txBody>
      </p:sp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Example: Using ISF for Architectural Maintenance </a:t>
            </a:r>
          </a:p>
        </p:txBody>
      </p:sp>
      <p:sp>
        <p:nvSpPr>
          <p:cNvPr id="717828" name="Text Box 4"/>
          <p:cNvSpPr txBox="1">
            <a:spLocks noChangeArrowheads="1"/>
          </p:cNvSpPr>
          <p:nvPr/>
        </p:nvSpPr>
        <p:spPr bwMode="auto">
          <a:xfrm>
            <a:off x="609600" y="1600200"/>
            <a:ext cx="83851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Here is the automatically produced decomposition of Bunch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</a:t>
            </a:r>
            <a:br>
              <a:rPr lang="en-US"/>
            </a:br>
            <a:r>
              <a:rPr lang="en-US"/>
              <a:t>structure showing 6 abstract subsystems.  Each of these</a:t>
            </a:r>
          </a:p>
          <a:p>
            <a:r>
              <a:rPr lang="en-US"/>
              <a:t>Subsystems are comprised of one or more additional</a:t>
            </a:r>
            <a:br>
              <a:rPr lang="en-US"/>
            </a:br>
            <a:r>
              <a:rPr lang="en-US"/>
              <a:t>subsystems, resulting in a hierarchy of subsystems</a:t>
            </a:r>
          </a:p>
        </p:txBody>
      </p:sp>
      <p:pic>
        <p:nvPicPr>
          <p:cNvPr id="717830" name="Picture 6" descr="bunchclu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2971800"/>
            <a:ext cx="8686800" cy="33147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C41E19-9212-7046-B234-EC9312CF1C4E}" type="slidenum">
              <a:rPr lang="en-US"/>
              <a:pPr/>
              <a:t>5</a:t>
            </a:fld>
            <a:endParaRPr lang="en-US"/>
          </a:p>
        </p:txBody>
      </p:sp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Architecture Concepts</a:t>
            </a:r>
          </a:p>
        </p:txBody>
      </p:sp>
      <p:sp>
        <p:nvSpPr>
          <p:cNvPr id="68813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Components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The computational elements and data stores of the system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May have multiple interfaces, called </a:t>
            </a:r>
            <a:r>
              <a:rPr lang="en-US" sz="2000" b="1" i="1"/>
              <a:t>ports</a:t>
            </a:r>
          </a:p>
          <a:p>
            <a:pPr lvl="1">
              <a:lnSpc>
                <a:spcPct val="90000"/>
              </a:lnSpc>
            </a:pPr>
            <a:r>
              <a:rPr lang="en-US" sz="2000" b="1" i="1"/>
              <a:t>Ports </a:t>
            </a:r>
            <a:r>
              <a:rPr lang="en-US" sz="2000"/>
              <a:t>define a point of interaction between a component and its environment</a:t>
            </a:r>
          </a:p>
          <a:p>
            <a:pPr>
              <a:lnSpc>
                <a:spcPct val="90000"/>
              </a:lnSpc>
            </a:pPr>
            <a:r>
              <a:rPr lang="en-US" sz="2400"/>
              <a:t>Connectors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Model interactions among components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Runtime perspective: connectors mediate the communication and coordination activities between components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Connectors may have interfaces that define the </a:t>
            </a:r>
            <a:r>
              <a:rPr lang="en-US" sz="2000" b="1" i="1"/>
              <a:t>roles</a:t>
            </a:r>
            <a:r>
              <a:rPr lang="en-US" sz="2000"/>
              <a:t> played by the participants in the interaction</a:t>
            </a: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4CAA3D8-2259-4743-9A49-9D37E14FB41F}" type="slidenum">
              <a:rPr lang="en-US"/>
              <a:pPr/>
              <a:t>50</a:t>
            </a:fld>
            <a:endParaRPr lang="en-US"/>
          </a:p>
        </p:txBody>
      </p:sp>
      <p:sp>
        <p:nvSpPr>
          <p:cNvPr id="7239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An Example Showing A </a:t>
            </a:r>
            <a:r>
              <a:rPr lang="ja-JP" altLang="en-US" sz="3200">
                <a:latin typeface="Arial"/>
              </a:rPr>
              <a:t>“</a:t>
            </a:r>
            <a:r>
              <a:rPr lang="en-US" sz="3200"/>
              <a:t>Reengineering</a:t>
            </a:r>
            <a:r>
              <a:rPr lang="ja-JP" altLang="en-US" sz="3200">
                <a:latin typeface="Arial"/>
              </a:rPr>
              <a:t>”</a:t>
            </a:r>
            <a:r>
              <a:rPr lang="en-US" sz="3200"/>
              <a:t> opportunity</a:t>
            </a:r>
          </a:p>
        </p:txBody>
      </p:sp>
      <p:pic>
        <p:nvPicPr>
          <p:cNvPr id="72397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3429000"/>
            <a:ext cx="8763000" cy="2019300"/>
          </a:xfrm>
          <a:noFill/>
          <a:ln/>
        </p:spPr>
      </p:pic>
      <p:sp>
        <p:nvSpPr>
          <p:cNvPr id="723975" name="Text Box 7"/>
          <p:cNvSpPr txBox="1">
            <a:spLocks noChangeArrowheads="1"/>
          </p:cNvSpPr>
          <p:nvPr/>
        </p:nvSpPr>
        <p:spPr bwMode="auto">
          <a:xfrm>
            <a:off x="1139825" y="2209800"/>
            <a:ext cx="19843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/>
              <a:t>BAD</a:t>
            </a:r>
          </a:p>
          <a:p>
            <a:pPr algn="ctr"/>
            <a:r>
              <a:rPr lang="en-US"/>
              <a:t>High Visibility</a:t>
            </a:r>
          </a:p>
        </p:txBody>
      </p:sp>
      <p:sp>
        <p:nvSpPr>
          <p:cNvPr id="723976" name="Text Box 8"/>
          <p:cNvSpPr txBox="1">
            <a:spLocks noChangeArrowheads="1"/>
          </p:cNvSpPr>
          <p:nvPr/>
        </p:nvSpPr>
        <p:spPr bwMode="auto">
          <a:xfrm>
            <a:off x="5557838" y="2209800"/>
            <a:ext cx="27479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/>
              <a:t>GOOD</a:t>
            </a:r>
          </a:p>
          <a:p>
            <a:pPr algn="ctr"/>
            <a:r>
              <a:rPr lang="en-US"/>
              <a:t>High Encapsulation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6FD6EC-2D47-C54C-892A-FFC48AA3D038}" type="slidenum">
              <a:rPr lang="en-US"/>
              <a:pPr/>
              <a:t>51</a:t>
            </a:fld>
            <a:endParaRPr lang="en-US"/>
          </a:p>
        </p:txBody>
      </p:sp>
      <p:sp>
        <p:nvSpPr>
          <p:cNvPr id="72192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What we can learn about the Export Style</a:t>
            </a:r>
          </a:p>
        </p:txBody>
      </p:sp>
      <p:pic>
        <p:nvPicPr>
          <p:cNvPr id="7219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2433638"/>
            <a:ext cx="8001000" cy="3679825"/>
          </a:xfrm>
          <a:noFill/>
          <a:ln/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90DD58-FD68-5F40-BCED-7A6650F04D35}" type="slidenum">
              <a:rPr lang="en-US"/>
              <a:pPr/>
              <a:t>52</a:t>
            </a:fld>
            <a:endParaRPr lang="en-US"/>
          </a:p>
        </p:txBody>
      </p:sp>
      <p:sp>
        <p:nvSpPr>
          <p:cNvPr id="71885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Example: Export versus Modified Export Style</a:t>
            </a:r>
          </a:p>
        </p:txBody>
      </p:sp>
      <p:pic>
        <p:nvPicPr>
          <p:cNvPr id="7188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" y="2220913"/>
            <a:ext cx="8991600" cy="2198687"/>
          </a:xfrm>
          <a:noFill/>
          <a:ln/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226F41-C0CD-D648-AEA7-F1B28F8828D7}" type="slidenum">
              <a:rPr lang="en-US"/>
              <a:pPr/>
              <a:t>53</a:t>
            </a:fld>
            <a:endParaRPr lang="en-US"/>
          </a:p>
        </p:txBody>
      </p:sp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6748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A framework for the UML meta model – online at: </a:t>
            </a:r>
            <a:r>
              <a:rPr lang="en-US" sz="1600" dirty="0">
                <a:hlinkClick r:id="rId2"/>
              </a:rPr>
              <a:t>http://www.ii.uib.no/~rolfwr/thesisdoc/main1.html</a:t>
            </a:r>
            <a:endParaRPr lang="en-US" sz="1600" dirty="0"/>
          </a:p>
          <a:p>
            <a:r>
              <a:rPr lang="en-US" sz="1600" dirty="0" err="1"/>
              <a:t>Nenad</a:t>
            </a:r>
            <a:r>
              <a:rPr lang="en-US" sz="1600" dirty="0"/>
              <a:t> </a:t>
            </a:r>
            <a:r>
              <a:rPr lang="en-US" sz="1600" dirty="0" err="1"/>
              <a:t>Medvidovic</a:t>
            </a:r>
            <a:r>
              <a:rPr lang="en-US" sz="1600" dirty="0"/>
              <a:t>, Class Notes: </a:t>
            </a:r>
            <a:r>
              <a:rPr lang="en-US" sz="1600" dirty="0">
                <a:hlinkClick r:id="rId3"/>
              </a:rPr>
              <a:t>http://sunset.usc.edu/classes/cs578_2004/April6b.pdf</a:t>
            </a:r>
            <a:endParaRPr lang="en-US" sz="1600" dirty="0"/>
          </a:p>
          <a:p>
            <a:r>
              <a:rPr lang="en-US" sz="1600" dirty="0"/>
              <a:t>David </a:t>
            </a:r>
            <a:r>
              <a:rPr lang="en-US" sz="1600" dirty="0" err="1"/>
              <a:t>Garlan</a:t>
            </a:r>
            <a:r>
              <a:rPr lang="en-US" sz="1600" dirty="0"/>
              <a:t>, Shang-Wen Cheng, and Andrew J. </a:t>
            </a:r>
            <a:r>
              <a:rPr lang="en-US" sz="1600" dirty="0" err="1"/>
              <a:t>Kompanek</a:t>
            </a:r>
            <a:r>
              <a:rPr lang="en-US" sz="1600" dirty="0"/>
              <a:t>, </a:t>
            </a:r>
            <a:r>
              <a:rPr lang="ja-JP" altLang="en-US" sz="1600" dirty="0">
                <a:latin typeface="Arial"/>
              </a:rPr>
              <a:t>“</a:t>
            </a:r>
            <a:r>
              <a:rPr lang="en-US" sz="1600" dirty="0"/>
              <a:t>Reconciling the Needs of Architectural Description with Object-Modeling Notations</a:t>
            </a:r>
            <a:r>
              <a:rPr lang="ja-JP" altLang="en-US" sz="1600" dirty="0">
                <a:latin typeface="Arial"/>
              </a:rPr>
              <a:t>”</a:t>
            </a:r>
            <a:r>
              <a:rPr lang="en-US" sz="1600" dirty="0"/>
              <a:t>, Science of Computer Programming Journal, 2001.</a:t>
            </a:r>
          </a:p>
          <a:p>
            <a:r>
              <a:rPr lang="en-US" sz="1600" dirty="0" err="1"/>
              <a:t>Nenad</a:t>
            </a:r>
            <a:r>
              <a:rPr lang="en-US" sz="1600" dirty="0"/>
              <a:t> </a:t>
            </a:r>
            <a:r>
              <a:rPr lang="en-US" sz="1600" dirty="0" err="1"/>
              <a:t>Medvidovic</a:t>
            </a:r>
            <a:r>
              <a:rPr lang="en-US" sz="1600" dirty="0"/>
              <a:t>, David </a:t>
            </a:r>
            <a:r>
              <a:rPr lang="en-US" sz="1600" dirty="0" err="1"/>
              <a:t>Rosenblum</a:t>
            </a:r>
            <a:r>
              <a:rPr lang="en-US" sz="1600" dirty="0"/>
              <a:t>, David </a:t>
            </a:r>
            <a:r>
              <a:rPr lang="en-US" sz="1600" dirty="0" err="1"/>
              <a:t>Redmiles</a:t>
            </a:r>
            <a:r>
              <a:rPr lang="en-US" sz="1600" dirty="0"/>
              <a:t>, Jason </a:t>
            </a:r>
            <a:r>
              <a:rPr lang="en-US" sz="1600" dirty="0" err="1"/>
              <a:t>Robberts</a:t>
            </a:r>
            <a:r>
              <a:rPr lang="en-US" sz="1600" dirty="0"/>
              <a:t>, </a:t>
            </a:r>
            <a:r>
              <a:rPr lang="ja-JP" altLang="en-US" sz="1600" dirty="0">
                <a:latin typeface="Arial"/>
              </a:rPr>
              <a:t>“</a:t>
            </a:r>
            <a:r>
              <a:rPr lang="en-US" sz="1600" dirty="0"/>
              <a:t>Modeling Software Architectures in the Unified Modeling Language</a:t>
            </a:r>
            <a:r>
              <a:rPr lang="ja-JP" altLang="en-US" sz="1600" dirty="0">
                <a:latin typeface="Arial"/>
              </a:rPr>
              <a:t>”</a:t>
            </a:r>
            <a:r>
              <a:rPr lang="en-US" sz="1600" dirty="0"/>
              <a:t>, ACM Transactions on Software Engineering and Methodology, Vol. 11, No. 1, Jan 2002.</a:t>
            </a:r>
          </a:p>
          <a:p>
            <a:r>
              <a:rPr lang="en-US" sz="1600" dirty="0"/>
              <a:t>Brian S. Mitchell, </a:t>
            </a:r>
            <a:r>
              <a:rPr lang="en-US" sz="1600" dirty="0" err="1"/>
              <a:t>Spiros</a:t>
            </a:r>
            <a:r>
              <a:rPr lang="en-US" sz="1600" dirty="0"/>
              <a:t> </a:t>
            </a:r>
            <a:r>
              <a:rPr lang="en-US" sz="1600" dirty="0" err="1"/>
              <a:t>Mancoridis</a:t>
            </a:r>
            <a:r>
              <a:rPr lang="en-US" sz="1600" dirty="0"/>
              <a:t>, and Martin </a:t>
            </a:r>
            <a:r>
              <a:rPr lang="en-US" sz="1600" dirty="0" err="1"/>
              <a:t>Traverso</a:t>
            </a:r>
            <a:r>
              <a:rPr lang="en-US" sz="1600" dirty="0"/>
              <a:t>, </a:t>
            </a:r>
            <a:r>
              <a:rPr lang="ja-JP" altLang="en-US" sz="1600" dirty="0">
                <a:latin typeface="Arial"/>
              </a:rPr>
              <a:t>“</a:t>
            </a:r>
            <a:r>
              <a:rPr lang="en-US" sz="1600" dirty="0"/>
              <a:t>Using Interconnection Style Rules to Infer Software Architecture Relations</a:t>
            </a:r>
            <a:r>
              <a:rPr lang="ja-JP" altLang="en-US" sz="1600" dirty="0">
                <a:latin typeface="Arial"/>
              </a:rPr>
              <a:t>”</a:t>
            </a:r>
            <a:r>
              <a:rPr lang="en-US" sz="1600" dirty="0"/>
              <a:t>, Proceedings of the 2004 Genetic and Evolutionary Computational Conference (GECCO), June 2004.</a:t>
            </a:r>
          </a:p>
          <a:p>
            <a:r>
              <a:rPr lang="en-US" sz="1600" dirty="0"/>
              <a:t>R. Taylor, N. </a:t>
            </a:r>
            <a:r>
              <a:rPr lang="en-US" sz="1600" dirty="0" err="1"/>
              <a:t>Medvidovic</a:t>
            </a:r>
            <a:r>
              <a:rPr lang="en-US" sz="1600" dirty="0"/>
              <a:t> and E. M. </a:t>
            </a:r>
            <a:r>
              <a:rPr lang="en-US" sz="1600" dirty="0" err="1"/>
              <a:t>Dashofy</a:t>
            </a:r>
            <a:r>
              <a:rPr lang="en-US" sz="1600" dirty="0"/>
              <a:t>, “Software Architecture: Foundations, Theory and Practice”, Wiley, January 2009.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5AA8F-8A60-ED40-9874-E8A9D0E7C0B2}" type="slidenum">
              <a:rPr lang="en-US"/>
              <a:pPr/>
              <a:t>54</a:t>
            </a:fld>
            <a:endParaRPr lang="en-US"/>
          </a:p>
        </p:txBody>
      </p:sp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Design of UML</a:t>
            </a:r>
          </a:p>
        </p:txBody>
      </p:sp>
      <p:sp>
        <p:nvSpPr>
          <p:cNvPr id="6922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UML is a semiformal graphical language</a:t>
            </a:r>
          </a:p>
          <a:p>
            <a:r>
              <a:rPr lang="en-US" sz="2800"/>
              <a:t>UML is specified using:</a:t>
            </a:r>
          </a:p>
          <a:p>
            <a:pPr lvl="1"/>
            <a:r>
              <a:rPr lang="en-US" sz="2400"/>
              <a:t>A meta-model</a:t>
            </a:r>
          </a:p>
          <a:p>
            <a:pPr lvl="1"/>
            <a:r>
              <a:rPr lang="en-US" sz="2400"/>
              <a:t>Informal descriptive text</a:t>
            </a:r>
          </a:p>
          <a:p>
            <a:pPr lvl="1"/>
            <a:r>
              <a:rPr lang="en-US" sz="2400"/>
              <a:t>Constraints</a:t>
            </a:r>
          </a:p>
          <a:p>
            <a:r>
              <a:rPr lang="en-US" sz="2800"/>
              <a:t>The UML metamodel is a UML model that specifies the abstract syntax of UML models</a:t>
            </a:r>
          </a:p>
          <a:p>
            <a:pPr lvl="1"/>
            <a:r>
              <a:rPr lang="en-US" sz="2400"/>
              <a:t>For example the UML metamodel specifies the </a:t>
            </a:r>
            <a:r>
              <a:rPr lang="en-US" sz="2400" b="1" i="1"/>
              <a:t>class</a:t>
            </a:r>
            <a:r>
              <a:rPr lang="en-US" sz="2400"/>
              <a:t> modeling element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CE42B5-3168-4645-9595-CCDA3B83A04B}" type="slidenum">
              <a:rPr lang="en-US"/>
              <a:pPr/>
              <a:t>55</a:t>
            </a:fld>
            <a:endParaRPr lang="en-US"/>
          </a:p>
        </p:txBody>
      </p:sp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UML: Models and Meta-Models</a:t>
            </a:r>
          </a:p>
        </p:txBody>
      </p:sp>
      <p:sp>
        <p:nvSpPr>
          <p:cNvPr id="6686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3962400"/>
            <a:ext cx="7772400" cy="2057400"/>
          </a:xfrm>
        </p:spPr>
        <p:txBody>
          <a:bodyPr/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/>
              <a:t>The meta-modeling architecture for UML has a conceptual framework based on four meta-layers…</a:t>
            </a:r>
          </a:p>
        </p:txBody>
      </p:sp>
      <p:sp>
        <p:nvSpPr>
          <p:cNvPr id="668676" name="Text Box 4"/>
          <p:cNvSpPr txBox="1">
            <a:spLocks noChangeArrowheads="1"/>
          </p:cNvSpPr>
          <p:nvPr/>
        </p:nvSpPr>
        <p:spPr bwMode="auto">
          <a:xfrm>
            <a:off x="822325" y="1709738"/>
            <a:ext cx="73755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/>
              <a:t>In meta-modeling terminology, both the model of a </a:t>
            </a:r>
            <a:br>
              <a:rPr lang="en-US" i="1"/>
            </a:br>
            <a:r>
              <a:rPr lang="en-US" i="1"/>
              <a:t>software system and the meta model, are layers in a </a:t>
            </a:r>
            <a:br>
              <a:rPr lang="en-US" i="1"/>
            </a:br>
            <a:r>
              <a:rPr lang="en-US" i="1"/>
              <a:t>meta-modeling architecture. A model of a system </a:t>
            </a:r>
            <a:br>
              <a:rPr lang="en-US" i="1"/>
            </a:br>
            <a:r>
              <a:rPr lang="en-US" i="1"/>
              <a:t>is considered an instance of the meta model.</a:t>
            </a: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348ABA-0B66-3F4B-B4D2-330C0D46CDD8}" type="slidenum">
              <a:rPr lang="en-US"/>
              <a:pPr/>
              <a:t>56</a:t>
            </a:fld>
            <a:endParaRPr lang="en-US"/>
          </a:p>
        </p:txBody>
      </p:sp>
      <p:sp>
        <p:nvSpPr>
          <p:cNvPr id="664678" name="Rectangle 10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The UML Meta-Model Architectural Layers</a:t>
            </a:r>
          </a:p>
        </p:txBody>
      </p:sp>
      <p:graphicFrame>
        <p:nvGraphicFramePr>
          <p:cNvPr id="664739" name="Group 163"/>
          <p:cNvGraphicFramePr>
            <a:graphicFrameLocks noGrp="1"/>
          </p:cNvGraphicFramePr>
          <p:nvPr>
            <p:ph type="tbl" idx="1"/>
          </p:nvPr>
        </p:nvGraphicFramePr>
        <p:xfrm>
          <a:off x="838200" y="1676400"/>
          <a:ext cx="7772400" cy="466217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2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Layer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Scope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Defines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Meta-Meta Model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general metamodeling infrastructure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Meta Model Specification Language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MetaClass, MetaOperation, MetaAttribute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Meta Model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UML Specification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Model Specification Language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Class, Component, Attribute, Operation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Model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Project Using UML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Domain Specification Language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List, Queue, Customer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User Object Data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Runtime System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Specific Domain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Customer [name=smith]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6066D-1484-F248-AF7C-5FD45BF4C2A3}" type="slidenum">
              <a:rPr lang="en-US"/>
              <a:pPr/>
              <a:t>57</a:t>
            </a:fld>
            <a:endParaRPr lang="en-US"/>
          </a:p>
        </p:txBody>
      </p:sp>
      <p:sp>
        <p:nvSpPr>
          <p:cNvPr id="66970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of the UML Meta-Model</a:t>
            </a:r>
          </a:p>
        </p:txBody>
      </p:sp>
      <p:pic>
        <p:nvPicPr>
          <p:cNvPr id="669702" name="Picture 6" descr="umlmetamodel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981200"/>
            <a:ext cx="7239000" cy="42259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69705" name="Text Box 9"/>
          <p:cNvSpPr txBox="1">
            <a:spLocks noChangeArrowheads="1"/>
          </p:cNvSpPr>
          <p:nvPr/>
        </p:nvSpPr>
        <p:spPr bwMode="auto">
          <a:xfrm>
            <a:off x="822325" y="1524000"/>
            <a:ext cx="74485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The UML Meta-Model Describes the Semantics of UML</a:t>
            </a:r>
          </a:p>
          <a:p>
            <a:r>
              <a:rPr lang="en-US"/>
              <a:t>Models…</a:t>
            </a: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477D01-CFF6-534F-B8F8-AC7312430414}" type="slidenum">
              <a:rPr lang="en-US"/>
              <a:pPr/>
              <a:t>58</a:t>
            </a:fld>
            <a:endParaRPr lang="en-US"/>
          </a:p>
        </p:txBody>
      </p:sp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Constraining the UML meta-model</a:t>
            </a:r>
          </a:p>
        </p:txBody>
      </p:sp>
      <p:sp>
        <p:nvSpPr>
          <p:cNvPr id="69325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A powerful UML extension mechanism to support architectural modeling can be achieved by constraining the way the meta model is used to construct system models </a:t>
            </a:r>
          </a:p>
          <a:p>
            <a:pPr>
              <a:lnSpc>
                <a:spcPct val="90000"/>
              </a:lnSpc>
            </a:pPr>
            <a:r>
              <a:rPr lang="en-US" sz="2800"/>
              <a:t>For example, consider the built-in stereotype &lt;&lt;abstract&gt;&gt;, this introduces a constraint on how a class is instantiated, consider defining other custom stereotypes to constrain containment or interaction between components </a:t>
            </a: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9299FD-A7DB-8548-ADA0-FFC76C42035D}" type="slidenum">
              <a:rPr lang="en-US"/>
              <a:pPr/>
              <a:t>59</a:t>
            </a:fld>
            <a:endParaRPr lang="en-US"/>
          </a:p>
        </p:txBody>
      </p:sp>
      <p:sp>
        <p:nvSpPr>
          <p:cNvPr id="69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Options for using UML as an ADL</a:t>
            </a:r>
          </a:p>
        </p:txBody>
      </p:sp>
      <p:sp>
        <p:nvSpPr>
          <p:cNvPr id="6942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UML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as is</a:t>
            </a:r>
            <a:r>
              <a:rPr lang="ja-JP" altLang="en-US">
                <a:latin typeface="Arial"/>
              </a:rPr>
              <a:t>”</a:t>
            </a:r>
            <a:endParaRPr lang="en-US"/>
          </a:p>
          <a:p>
            <a:r>
              <a:rPr lang="en-US"/>
              <a:t>Constrain the UML meta-model using built in extension mechanisms</a:t>
            </a:r>
          </a:p>
          <a:p>
            <a:r>
              <a:rPr lang="en-US"/>
              <a:t>Extend the UML meta-model (using the meta-meta model) to directly support needed software architecture concepts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DF1738-441B-D049-BF8F-04702D68C12B}" type="slidenum">
              <a:rPr lang="en-US"/>
              <a:pPr/>
              <a:t>6</a:t>
            </a:fld>
            <a:endParaRPr lang="en-US"/>
          </a:p>
        </p:txBody>
      </p:sp>
      <p:sp>
        <p:nvSpPr>
          <p:cNvPr id="68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Architecture Concepts</a:t>
            </a:r>
          </a:p>
        </p:txBody>
      </p:sp>
      <p:sp>
        <p:nvSpPr>
          <p:cNvPr id="68915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400"/>
              <a:t>Systems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Graphs of components and connectors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Tend to be hierarchical – components and connectors may represent </a:t>
            </a:r>
            <a:r>
              <a:rPr lang="en-US" sz="2000" b="1" i="1"/>
              <a:t>subsystems</a:t>
            </a:r>
            <a:r>
              <a:rPr lang="en-US" sz="2000"/>
              <a:t> that have their own internal architectures</a:t>
            </a:r>
          </a:p>
          <a:p>
            <a:pPr lvl="1">
              <a:lnSpc>
                <a:spcPct val="80000"/>
              </a:lnSpc>
            </a:pPr>
            <a:r>
              <a:rPr lang="en-US" sz="2000" b="1" i="1"/>
              <a:t>Bindings</a:t>
            </a:r>
            <a:r>
              <a:rPr lang="en-US" sz="2000"/>
              <a:t> map the interfaces of one level of a system to another</a:t>
            </a:r>
          </a:p>
          <a:p>
            <a:pPr>
              <a:lnSpc>
                <a:spcPct val="80000"/>
              </a:lnSpc>
            </a:pPr>
            <a:r>
              <a:rPr lang="en-US" sz="2400"/>
              <a:t>Properties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Represent the non-structural information about the parts of an architecture description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Example: a connector can be a function call, or a network interaction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Properties can be attached to any architectural element</a:t>
            </a: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053E2-975E-3E4A-8709-02957529BB02}" type="slidenum">
              <a:rPr lang="en-US"/>
              <a:pPr/>
              <a:t>60</a:t>
            </a:fld>
            <a:endParaRPr lang="en-US"/>
          </a:p>
        </p:txBody>
      </p:sp>
      <p:sp>
        <p:nvSpPr>
          <p:cNvPr id="70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Strategy 2: Constrain UML to Model Architectural Artifacts</a:t>
            </a:r>
          </a:p>
        </p:txBody>
      </p:sp>
      <p:sp>
        <p:nvSpPr>
          <p:cNvPr id="7004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A suggested process:</a:t>
            </a:r>
          </a:p>
          <a:p>
            <a:pPr lvl="1">
              <a:lnSpc>
                <a:spcPct val="90000"/>
              </a:lnSpc>
            </a:pPr>
            <a:r>
              <a:rPr lang="en-US"/>
              <a:t>Identify UML constructs that map closest to an architectural construct: </a:t>
            </a:r>
          </a:p>
          <a:p>
            <a:pPr lvl="2">
              <a:lnSpc>
                <a:spcPct val="90000"/>
              </a:lnSpc>
            </a:pPr>
            <a:r>
              <a:rPr lang="en-US"/>
              <a:t>Components, Connectors, Systems, Properties and Styles</a:t>
            </a:r>
          </a:p>
          <a:p>
            <a:pPr lvl="1">
              <a:lnSpc>
                <a:spcPct val="90000"/>
              </a:lnSpc>
            </a:pPr>
            <a:r>
              <a:rPr lang="en-US"/>
              <a:t>Use stereotypes to constrain the UML entities</a:t>
            </a:r>
          </a:p>
          <a:p>
            <a:pPr lvl="1">
              <a:lnSpc>
                <a:spcPct val="90000"/>
              </a:lnSpc>
            </a:pPr>
            <a:r>
              <a:rPr lang="en-US"/>
              <a:t>Describe semantics using UML statecharts and Object Constraint Language</a:t>
            </a:r>
          </a:p>
          <a:p>
            <a:pPr>
              <a:lnSpc>
                <a:spcPct val="90000"/>
              </a:lnSpc>
            </a:pPr>
            <a:endParaRPr lang="en-US"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9D7D7C-0766-F941-9399-B3A4F6158144}" type="slidenum">
              <a:rPr lang="en-US"/>
              <a:pPr/>
              <a:t>61</a:t>
            </a:fld>
            <a:endParaRPr lang="en-US"/>
          </a:p>
        </p:txBody>
      </p:sp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OCL – What is it, Why do we need it…</a:t>
            </a:r>
          </a:p>
        </p:txBody>
      </p:sp>
      <p:sp>
        <p:nvSpPr>
          <p:cNvPr id="70758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400"/>
              <a:t>Full Reference: </a:t>
            </a:r>
            <a:r>
              <a:rPr lang="en-US" sz="2400">
                <a:hlinkClick r:id="rId2"/>
              </a:rPr>
              <a:t>http://umlcenter.visual-paradigm.com/umlresources/obje_11.pdf</a:t>
            </a:r>
            <a:endParaRPr lang="en-US" sz="2400"/>
          </a:p>
          <a:p>
            <a:pPr>
              <a:lnSpc>
                <a:spcPct val="80000"/>
              </a:lnSpc>
            </a:pPr>
            <a:r>
              <a:rPr lang="en-US" sz="2400"/>
              <a:t>OCL is a formal language to specify side-effect free constraints</a:t>
            </a:r>
          </a:p>
          <a:p>
            <a:pPr>
              <a:lnSpc>
                <a:spcPct val="80000"/>
              </a:lnSpc>
            </a:pPr>
            <a:r>
              <a:rPr lang="en-US" sz="2400"/>
              <a:t>OCL used to specify well-formedness rules of the UML metamodel</a:t>
            </a:r>
          </a:p>
          <a:p>
            <a:pPr>
              <a:lnSpc>
                <a:spcPct val="80000"/>
              </a:lnSpc>
            </a:pPr>
            <a:r>
              <a:rPr lang="en-US" sz="2400"/>
              <a:t>Why OCL:  Graphical languages like UML cannot produce an unambiguous specification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Need to describe additional constraints about objects in the model</a:t>
            </a:r>
          </a:p>
          <a:p>
            <a:pPr>
              <a:lnSpc>
                <a:spcPct val="80000"/>
              </a:lnSpc>
            </a:pPr>
            <a:r>
              <a:rPr lang="en-US" sz="2400"/>
              <a:t>OCL can be used to develop architecture-appropriate constraints that can used by OCL-compliant tooling</a:t>
            </a: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091385-47B8-244C-8474-50C565294766}" type="slidenum">
              <a:rPr lang="en-US"/>
              <a:pPr/>
              <a:t>62</a:t>
            </a:fld>
            <a:endParaRPr lang="en-US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Example: Revisiting ADL</a:t>
            </a:r>
            <a:r>
              <a:rPr lang="ja-JP" altLang="en-US" sz="3200">
                <a:latin typeface="Arial"/>
              </a:rPr>
              <a:t>’</a:t>
            </a:r>
            <a:r>
              <a:rPr lang="en-US" sz="3200"/>
              <a:t>s for Architectural Modeling</a:t>
            </a:r>
          </a:p>
        </p:txBody>
      </p:sp>
      <p:sp>
        <p:nvSpPr>
          <p:cNvPr id="70861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Recall that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strategy 2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involved constraining UML to model architectural artifacts </a:t>
            </a:r>
          </a:p>
          <a:p>
            <a:r>
              <a:rPr lang="en-US"/>
              <a:t>Although useful for design, we have also demonstrated that certain types of ADL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can be used for architectural maintenance.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901CCC-586F-554C-AB21-76653EBC79E9}" type="slidenum">
              <a:rPr lang="en-US"/>
              <a:pPr/>
              <a:t>7</a:t>
            </a:fld>
            <a:endParaRPr lang="en-US"/>
          </a:p>
        </p:txBody>
      </p:sp>
      <p:sp>
        <p:nvSpPr>
          <p:cNvPr id="69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Architecture Concepts</a:t>
            </a:r>
          </a:p>
        </p:txBody>
      </p:sp>
      <p:sp>
        <p:nvSpPr>
          <p:cNvPr id="6901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Style</a:t>
            </a:r>
          </a:p>
          <a:p>
            <a:pPr lvl="1"/>
            <a:r>
              <a:rPr lang="en-US"/>
              <a:t>An architectural style represents a family of related systems</a:t>
            </a:r>
          </a:p>
          <a:p>
            <a:pPr lvl="1"/>
            <a:r>
              <a:rPr lang="en-US"/>
              <a:t>Defines the design vocabulary (and constraints) for the components, connectors, ports, roles, bindings and properties.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8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are software architecture models?</a:t>
            </a:r>
          </a:p>
        </p:txBody>
      </p:sp>
      <p:sp>
        <p:nvSpPr>
          <p:cNvPr id="6809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Architecture models capture the foundational design decisions about a system. </a:t>
            </a:r>
          </a:p>
          <a:p>
            <a:pPr lvl="1"/>
            <a:r>
              <a:rPr lang="en-US" dirty="0"/>
              <a:t>An architecture model is an </a:t>
            </a:r>
            <a:r>
              <a:rPr lang="en-US" b="1" dirty="0"/>
              <a:t>artifact</a:t>
            </a:r>
            <a:r>
              <a:rPr lang="en-US" dirty="0"/>
              <a:t> that captures these decisions</a:t>
            </a:r>
          </a:p>
          <a:p>
            <a:pPr lvl="1"/>
            <a:r>
              <a:rPr lang="en-US" dirty="0"/>
              <a:t>These models serve as documentation that can be consumed by various stakeholders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15240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9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choices are important!</a:t>
            </a:r>
          </a:p>
        </p:txBody>
      </p:sp>
      <p:sp>
        <p:nvSpPr>
          <p:cNvPr id="6809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62000" y="1524000"/>
            <a:ext cx="8153400" cy="4114800"/>
          </a:xfrm>
        </p:spPr>
        <p:txBody>
          <a:bodyPr/>
          <a:lstStyle/>
          <a:p>
            <a:r>
              <a:rPr lang="en-US" sz="2400" dirty="0"/>
              <a:t>The choice of what to model is important! </a:t>
            </a:r>
          </a:p>
          <a:p>
            <a:pPr lvl="1"/>
            <a:r>
              <a:rPr lang="en-US" sz="2000" dirty="0"/>
              <a:t>This activity takes time and costs money so picking what to model becomes a critical activity</a:t>
            </a:r>
          </a:p>
          <a:p>
            <a:r>
              <a:rPr lang="en-US" sz="2400" dirty="0"/>
              <a:t>The choice of how detailed your models are are important!</a:t>
            </a:r>
          </a:p>
          <a:p>
            <a:pPr lvl="1"/>
            <a:r>
              <a:rPr lang="en-US" sz="2000" dirty="0"/>
              <a:t>What stakeholders are you trying to influence?</a:t>
            </a:r>
          </a:p>
          <a:p>
            <a:pPr lvl="1"/>
            <a:r>
              <a:rPr lang="en-US" sz="2000" dirty="0"/>
              <a:t>How much detail is needed to describe the architecture to the stakeholders?</a:t>
            </a:r>
          </a:p>
          <a:p>
            <a:pPr lvl="1"/>
            <a:r>
              <a:rPr lang="en-US" sz="2000" dirty="0"/>
              <a:t>Does the model describe the design, or is the model intended </a:t>
            </a:r>
            <a:r>
              <a:rPr lang="en-US" sz="2000"/>
              <a:t>to influence </a:t>
            </a:r>
            <a:r>
              <a:rPr lang="en-US" sz="2000" dirty="0"/>
              <a:t>a decision?</a:t>
            </a:r>
          </a:p>
          <a:p>
            <a:r>
              <a:rPr lang="en-US" sz="2400" dirty="0"/>
              <a:t>The choice of what notation is used to document your architecture is important!</a:t>
            </a:r>
          </a:p>
          <a:p>
            <a:pPr lvl="1"/>
            <a:r>
              <a:rPr lang="en-US" sz="2000" dirty="0"/>
              <a:t>Should you use formal, or semi-formal notations  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546937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Designs\Blueprint.pot</Template>
  <TotalTime>38356</TotalTime>
  <Words>3428</Words>
  <Application>Microsoft Macintosh PowerPoint</Application>
  <PresentationFormat>On-screen Show (4:3)</PresentationFormat>
  <Paragraphs>504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ＭＳ Ｐゴシック</vt:lpstr>
      <vt:lpstr>Arial</vt:lpstr>
      <vt:lpstr>Arial Black</vt:lpstr>
      <vt:lpstr>Calibri</vt:lpstr>
      <vt:lpstr>Courier New</vt:lpstr>
      <vt:lpstr>Tahoma</vt:lpstr>
      <vt:lpstr>Times New Roman</vt:lpstr>
      <vt:lpstr>Wingdings</vt:lpstr>
      <vt:lpstr>Blueprint</vt:lpstr>
      <vt:lpstr>Modeling Software Architectures -  ADLs, UML and Other Notations</vt:lpstr>
      <vt:lpstr>From Architecture to Design</vt:lpstr>
      <vt:lpstr>The State-Of-Practice is NOT Improving for Modeling Software Design and Architecture</vt:lpstr>
      <vt:lpstr>Revisiting Software Architecture</vt:lpstr>
      <vt:lpstr>Software Architecture Concepts</vt:lpstr>
      <vt:lpstr>Software Architecture Concepts</vt:lpstr>
      <vt:lpstr>Software Architecture Concepts</vt:lpstr>
      <vt:lpstr>So what are software architecture models?</vt:lpstr>
      <vt:lpstr>Modeling choices are important!</vt:lpstr>
      <vt:lpstr>Modeling is about documenting design decisions!</vt:lpstr>
      <vt:lpstr>What do we document in a model?</vt:lpstr>
      <vt:lpstr>Thinking about models…</vt:lpstr>
      <vt:lpstr>Example:  What are some of the key aspects of this model?</vt:lpstr>
      <vt:lpstr>Modeling the different views – Static and Dynamic</vt:lpstr>
      <vt:lpstr>Static Model View (Example: oAuth)</vt:lpstr>
      <vt:lpstr>PowerPoint Presentation</vt:lpstr>
      <vt:lpstr>Possible problems using multiple views to model software architectures</vt:lpstr>
      <vt:lpstr>Modeling (Documentation) Objectives</vt:lpstr>
      <vt:lpstr>Describing Architectures</vt:lpstr>
      <vt:lpstr>Architecture Description Languages</vt:lpstr>
      <vt:lpstr>ADL – Example Pipe and Filter – Line and Box Drawing</vt:lpstr>
      <vt:lpstr>ADL Example – Pipe and Filter </vt:lpstr>
      <vt:lpstr>The Problem with ADL’s</vt:lpstr>
      <vt:lpstr>The Case for UML to Model Architecture</vt:lpstr>
      <vt:lpstr>What UML can do (Out-of-the-Box)</vt:lpstr>
      <vt:lpstr>Extending UML</vt:lpstr>
      <vt:lpstr> Built-In Mechanisms to Extend UML</vt:lpstr>
      <vt:lpstr>Strategy 1: Use UML “As Is”</vt:lpstr>
      <vt:lpstr>Strategy 1: Use UML “As Is”</vt:lpstr>
      <vt:lpstr>Strategy 1: Use UML “As Is”</vt:lpstr>
      <vt:lpstr>Strategy 1: Use UML “As Is”</vt:lpstr>
      <vt:lpstr>Strategy 2: Constrain UML to Model Architectural Artifacts</vt:lpstr>
      <vt:lpstr>Strategy 2: Constrain UML to Model Architectural Artifacts</vt:lpstr>
      <vt:lpstr>Strategy 3: Extend UML</vt:lpstr>
      <vt:lpstr>Comparing the Approaches</vt:lpstr>
      <vt:lpstr>Using informal lines and boxes to model architecture</vt:lpstr>
      <vt:lpstr>Example: Line and Box Drawing for SOA Architecture</vt:lpstr>
      <vt:lpstr>Google Search: Architecture Diagrams --- Nothing is consistent </vt:lpstr>
      <vt:lpstr>This is the sweet spot for C4</vt:lpstr>
      <vt:lpstr>Comparing the approaches</vt:lpstr>
      <vt:lpstr>Architecture Decision Records</vt:lpstr>
      <vt:lpstr>PowerPoint Presentation</vt:lpstr>
      <vt:lpstr>ISF: Interconnection Style Formalism</vt:lpstr>
      <vt:lpstr>ISF Rules</vt:lpstr>
      <vt:lpstr>ISF Style Examples – Export and Broad Export</vt:lpstr>
      <vt:lpstr>A Small Example</vt:lpstr>
      <vt:lpstr>Example: Using ISF for Architectural Maintenance [from Mitchell,Mancoridis 2004]</vt:lpstr>
      <vt:lpstr>Example: Using ISF for Architectural Maintenance </vt:lpstr>
      <vt:lpstr>Example: Using ISF for Architectural Maintenance </vt:lpstr>
      <vt:lpstr>An Example Showing A “Reengineering” opportunity</vt:lpstr>
      <vt:lpstr>What we can learn about the Export Style</vt:lpstr>
      <vt:lpstr>Example: Export versus Modified Export Style</vt:lpstr>
      <vt:lpstr>References</vt:lpstr>
      <vt:lpstr>The Design of UML</vt:lpstr>
      <vt:lpstr>UML: Models and Meta-Models</vt:lpstr>
      <vt:lpstr>The UML Meta-Model Architectural Layers</vt:lpstr>
      <vt:lpstr>Part of the UML Meta-Model</vt:lpstr>
      <vt:lpstr>Constraining the UML meta-model</vt:lpstr>
      <vt:lpstr>Options for using UML as an ADL</vt:lpstr>
      <vt:lpstr>Strategy 2: Constrain UML to Model Architectural Artifacts</vt:lpstr>
      <vt:lpstr>OCL – What is it, Why do we need it…</vt:lpstr>
      <vt:lpstr>Example: Revisiting ADL’s for Architectural Modeling</vt:lpstr>
    </vt:vector>
  </TitlesOfParts>
  <Company>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Architecture for Distributing  the Computation of  Software Clustering Algorithms</dc:title>
  <dc:creator>Brian Mitchell</dc:creator>
  <cp:lastModifiedBy>Mitchell,Brian</cp:lastModifiedBy>
  <cp:revision>527</cp:revision>
  <cp:lastPrinted>2018-10-22T20:21:59Z</cp:lastPrinted>
  <dcterms:created xsi:type="dcterms:W3CDTF">2001-08-17T22:25:52Z</dcterms:created>
  <dcterms:modified xsi:type="dcterms:W3CDTF">2018-10-22T20:23:03Z</dcterms:modified>
</cp:coreProperties>
</file>